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31" r:id="rId3"/>
    <p:sldId id="329" r:id="rId4"/>
    <p:sldId id="306" r:id="rId5"/>
    <p:sldId id="325" r:id="rId6"/>
    <p:sldId id="328" r:id="rId7"/>
    <p:sldId id="327" r:id="rId8"/>
    <p:sldId id="323" r:id="rId9"/>
    <p:sldId id="307" r:id="rId10"/>
    <p:sldId id="326" r:id="rId11"/>
    <p:sldId id="330" r:id="rId12"/>
    <p:sldId id="311" r:id="rId13"/>
    <p:sldId id="308" r:id="rId14"/>
    <p:sldId id="309" r:id="rId15"/>
    <p:sldId id="318" r:id="rId16"/>
    <p:sldId id="324" r:id="rId17"/>
    <p:sldId id="33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machine</a:t>
            </a:r>
            <a:endParaRPr lang="en-GB" sz="4400" dirty="0"/>
          </a:p>
        </p:txBody>
      </p:sp>
      <p:sp>
        <p:nvSpPr>
          <p:cNvPr id="4" name="Rechthoek 3"/>
          <p:cNvSpPr/>
          <p:nvPr/>
        </p:nvSpPr>
        <p:spPr>
          <a:xfrm>
            <a:off x="6643354" y="5781702"/>
            <a:ext cx="4743129"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643354" y="5425899"/>
            <a:ext cx="5266373" cy="388696"/>
          </a:xfrm>
          <a:prstGeom prst="rect">
            <a:avLst/>
          </a:prstGeom>
        </p:spPr>
        <p:txBody>
          <a:bodyPr wrap="square">
            <a:spAutoFit/>
          </a:bodyPr>
          <a:lstStyle/>
          <a:p>
            <a:pPr>
              <a:lnSpc>
                <a:spcPct val="107000"/>
              </a:lnSpc>
              <a:spcBef>
                <a:spcPts val="200"/>
              </a:spcBef>
              <a:spcAft>
                <a:spcPts val="0"/>
              </a:spcAft>
            </a:pP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C18.6  Maintaining Medical Imaging Equipment</a:t>
            </a:r>
            <a:endPar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6633829" y="5040357"/>
            <a:ext cx="5274339"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18.6.7  Maintain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 ultrasound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machine</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Rechthoek 11"/>
          <p:cNvSpPr/>
          <p:nvPr/>
        </p:nvSpPr>
        <p:spPr>
          <a:xfrm>
            <a:off x="476250" y="1619156"/>
            <a:ext cx="4941240" cy="3785652"/>
          </a:xfrm>
          <a:prstGeom prst="rect">
            <a:avLst/>
          </a:prstGeom>
        </p:spPr>
        <p:txBody>
          <a:bodyPr wrap="square">
            <a:spAutoFit/>
          </a:bodyPr>
          <a:lstStyle/>
          <a:p>
            <a:pPr marL="285750" lvl="0" indent="-285750">
              <a:buFont typeface="Courier New" panose="02070309020205020404" pitchFamily="49" charset="0"/>
              <a:buChar char="o"/>
            </a:pPr>
            <a:r>
              <a:rPr lang="en-GB" sz="2000" dirty="0" smtClean="0">
                <a:solidFill>
                  <a:srgbClr val="000000"/>
                </a:solidFill>
                <a:latin typeface="Calibri Light" panose="020F0302020204030204"/>
                <a:ea typeface="Times New Roman" panose="02020603050405020304" pitchFamily="18" charset="0"/>
                <a:cs typeface="Times New Roman" panose="02020603050405020304" pitchFamily="18" charset="0"/>
              </a:rPr>
              <a:t>principles </a:t>
            </a:r>
            <a:r>
              <a:rPr lang="en-GB" sz="2000" dirty="0">
                <a:solidFill>
                  <a:srgbClr val="000000"/>
                </a:solidFill>
                <a:latin typeface="Calibri Light" panose="020F0302020204030204"/>
                <a:ea typeface="Times New Roman" panose="02020603050405020304" pitchFamily="18" charset="0"/>
                <a:cs typeface="Times New Roman" panose="02020603050405020304" pitchFamily="18" charset="0"/>
              </a:rPr>
              <a:t>of operation</a:t>
            </a:r>
          </a:p>
          <a:p>
            <a:pPr lvl="1"/>
            <a:r>
              <a:rPr lang="en-GB" sz="2000" dirty="0">
                <a:solidFill>
                  <a:srgbClr val="000000"/>
                </a:solidFill>
                <a:latin typeface="Calibri Light" panose="020F0302020204030204"/>
                <a:ea typeface="Times New Roman" panose="02020603050405020304" pitchFamily="18" charset="0"/>
                <a:cs typeface="Times New Roman" panose="02020603050405020304" pitchFamily="18" charset="0"/>
              </a:rPr>
              <a:t>function / use / scientific principles</a:t>
            </a:r>
          </a:p>
          <a:p>
            <a:pPr marL="285750" lvl="0" indent="-285750">
              <a:buFont typeface="Courier New" panose="02070309020205020404" pitchFamily="49" charset="0"/>
              <a:buChar char="o"/>
            </a:pPr>
            <a:r>
              <a:rPr lang="en-GB" sz="2000" dirty="0">
                <a:solidFill>
                  <a:srgbClr val="000000"/>
                </a:solidFill>
                <a:latin typeface="Calibri Light" panose="020F0302020204030204"/>
                <a:ea typeface="Times New Roman" panose="02020603050405020304" pitchFamily="18" charset="0"/>
                <a:cs typeface="Times New Roman" panose="02020603050405020304" pitchFamily="18" charset="0"/>
              </a:rPr>
              <a:t>construction</a:t>
            </a:r>
          </a:p>
          <a:p>
            <a:pPr lvl="1"/>
            <a:r>
              <a:rPr lang="en-GB" sz="2000" dirty="0">
                <a:solidFill>
                  <a:srgbClr val="000000"/>
                </a:solidFill>
                <a:latin typeface="Calibri Light" panose="020F0302020204030204"/>
                <a:ea typeface="Times New Roman" panose="02020603050405020304" pitchFamily="18" charset="0"/>
                <a:cs typeface="Times New Roman" panose="02020603050405020304" pitchFamily="18" charset="0"/>
              </a:rPr>
              <a:t>components / system diagram</a:t>
            </a:r>
          </a:p>
          <a:p>
            <a:pPr lvl="1"/>
            <a:r>
              <a:rPr lang="en-GB" sz="2000" dirty="0">
                <a:solidFill>
                  <a:srgbClr val="000000"/>
                </a:solidFill>
                <a:latin typeface="Calibri Light" panose="020F0302020204030204"/>
                <a:ea typeface="Times New Roman" panose="02020603050405020304" pitchFamily="18" charset="0"/>
                <a:cs typeface="Times New Roman" panose="02020603050405020304" pitchFamily="18" charset="0"/>
              </a:rPr>
              <a:t>inputs/outputs</a:t>
            </a:r>
          </a:p>
          <a:p>
            <a:pPr marL="285750" lvl="0" indent="-285750">
              <a:buFont typeface="Courier New" panose="02070309020205020404" pitchFamily="49" charset="0"/>
              <a:buChar char="o"/>
            </a:pPr>
            <a:r>
              <a:rPr lang="en-GB" sz="2000" dirty="0">
                <a:solidFill>
                  <a:srgbClr val="000000"/>
                </a:solidFill>
                <a:latin typeface="Calibri Light" panose="020F0302020204030204"/>
                <a:ea typeface="Times New Roman" panose="02020603050405020304" pitchFamily="18" charset="0"/>
                <a:cs typeface="Times New Roman" panose="02020603050405020304" pitchFamily="18" charset="0"/>
              </a:rPr>
              <a:t>troubleshooting </a:t>
            </a:r>
          </a:p>
          <a:p>
            <a:pPr lvl="1"/>
            <a:r>
              <a:rPr lang="en-GB" sz="2000" dirty="0">
                <a:solidFill>
                  <a:srgbClr val="000000"/>
                </a:solidFill>
                <a:latin typeface="Calibri Light" panose="020F0302020204030204"/>
                <a:ea typeface="Times New Roman" panose="02020603050405020304" pitchFamily="18" charset="0"/>
                <a:cs typeface="Times New Roman" panose="02020603050405020304" pitchFamily="18" charset="0"/>
              </a:rPr>
              <a:t>identifying common faults / replacing components / rectifying faults</a:t>
            </a:r>
          </a:p>
          <a:p>
            <a:pPr marL="285750" lvl="0" indent="-285750">
              <a:buFont typeface="Courier New" panose="02070309020205020404" pitchFamily="49" charset="0"/>
              <a:buChar char="o"/>
            </a:pPr>
            <a:r>
              <a:rPr lang="en-GB" sz="2000" dirty="0" smtClean="0">
                <a:solidFill>
                  <a:srgbClr val="000000"/>
                </a:solidFill>
                <a:latin typeface="Calibri Light" panose="020F0302020204030204"/>
                <a:ea typeface="Times New Roman" panose="02020603050405020304" pitchFamily="18" charset="0"/>
                <a:cs typeface="Times New Roman" panose="02020603050405020304" pitchFamily="18" charset="0"/>
              </a:rPr>
              <a:t>safety </a:t>
            </a:r>
            <a:r>
              <a:rPr lang="en-GB" sz="2000" dirty="0">
                <a:solidFill>
                  <a:srgbClr val="000000"/>
                </a:solidFill>
                <a:latin typeface="Calibri Light" panose="020F0302020204030204"/>
                <a:ea typeface="Times New Roman" panose="02020603050405020304" pitchFamily="18" charset="0"/>
                <a:cs typeface="Times New Roman" panose="02020603050405020304" pitchFamily="18" charset="0"/>
              </a:rPr>
              <a:t>considerations</a:t>
            </a:r>
          </a:p>
          <a:p>
            <a:pPr lvl="1"/>
            <a:r>
              <a:rPr lang="en-GB" sz="2000" dirty="0">
                <a:solidFill>
                  <a:srgbClr val="000000"/>
                </a:solidFill>
                <a:latin typeface="Calibri Light" panose="020F0302020204030204"/>
                <a:ea typeface="Times New Roman" panose="02020603050405020304" pitchFamily="18" charset="0"/>
                <a:cs typeface="Times New Roman" panose="02020603050405020304" pitchFamily="18" charset="0"/>
              </a:rPr>
              <a:t>user and patient safety/ electrical safety</a:t>
            </a:r>
          </a:p>
          <a:p>
            <a:pPr marL="285750" lvl="0" indent="-285750">
              <a:buFont typeface="Courier New" panose="02070309020205020404" pitchFamily="49" charset="0"/>
              <a:buChar char="o"/>
            </a:pPr>
            <a:r>
              <a:rPr lang="en-GB" sz="2000" dirty="0">
                <a:solidFill>
                  <a:srgbClr val="000000"/>
                </a:solidFill>
                <a:latin typeface="Calibri Light" panose="020F0302020204030204"/>
                <a:ea typeface="Times New Roman" panose="02020603050405020304" pitchFamily="18" charset="0"/>
                <a:cs typeface="Times New Roman" panose="02020603050405020304" pitchFamily="18" charset="0"/>
              </a:rPr>
              <a:t>performance monitoring</a:t>
            </a:r>
          </a:p>
          <a:p>
            <a:pPr lvl="1"/>
            <a:r>
              <a:rPr lang="en-GB" sz="2000" dirty="0">
                <a:solidFill>
                  <a:srgbClr val="000000"/>
                </a:solidFill>
                <a:latin typeface="Calibri Light" panose="020F0302020204030204"/>
                <a:ea typeface="Times New Roman" panose="02020603050405020304" pitchFamily="18" charset="0"/>
                <a:cs typeface="Times New Roman" panose="02020603050405020304" pitchFamily="18" charset="0"/>
              </a:rPr>
              <a:t>calibration / quality assurance and </a:t>
            </a:r>
            <a:r>
              <a:rPr lang="en-GB" sz="2000" dirty="0" smtClean="0">
                <a:solidFill>
                  <a:srgbClr val="000000"/>
                </a:solidFill>
                <a:latin typeface="Calibri Light" panose="020F0302020204030204"/>
                <a:ea typeface="Times New Roman" panose="02020603050405020304" pitchFamily="18" charset="0"/>
                <a:cs typeface="Times New Roman" panose="02020603050405020304" pitchFamily="18" charset="0"/>
              </a:rPr>
              <a:t>control</a:t>
            </a:r>
            <a:endParaRPr lang="en-GB" sz="2000" dirty="0">
              <a:solidFill>
                <a:srgbClr val="000000"/>
              </a:solidFill>
              <a:latin typeface="Calibri Light" panose="020F0302020204030204"/>
              <a:ea typeface="Times New Roman" panose="02020603050405020304" pitchFamily="18" charset="0"/>
              <a:cs typeface="Times New Roman" panose="02020603050405020304" pitchFamily="18" charset="0"/>
            </a:endParaRPr>
          </a:p>
        </p:txBody>
      </p:sp>
      <p:pic>
        <p:nvPicPr>
          <p:cNvPr id="6" name="Afbeelding 5"/>
          <p:cNvPicPr>
            <a:picLocks noChangeAspect="1"/>
          </p:cNvPicPr>
          <p:nvPr/>
        </p:nvPicPr>
        <p:blipFill>
          <a:blip r:embed="rId2"/>
          <a:stretch>
            <a:fillRect/>
          </a:stretch>
        </p:blipFill>
        <p:spPr>
          <a:xfrm>
            <a:off x="6742963" y="1661831"/>
            <a:ext cx="4667987" cy="3126266"/>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Transmitter and Receiver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a:srcRect l="20964" t="23025" r="35730" b="22409"/>
          <a:stretch/>
        </p:blipFill>
        <p:spPr>
          <a:xfrm>
            <a:off x="1819822" y="1556185"/>
            <a:ext cx="3386147" cy="2399912"/>
          </a:xfrm>
          <a:prstGeom prst="rect">
            <a:avLst/>
          </a:prstGeom>
        </p:spPr>
      </p:pic>
      <p:sp>
        <p:nvSpPr>
          <p:cNvPr id="5" name="Tekstvak 4"/>
          <p:cNvSpPr txBox="1"/>
          <p:nvPr/>
        </p:nvSpPr>
        <p:spPr>
          <a:xfrm>
            <a:off x="6290269" y="1469178"/>
            <a:ext cx="5385916" cy="646331"/>
          </a:xfrm>
          <a:prstGeom prst="rect">
            <a:avLst/>
          </a:prstGeom>
          <a:noFill/>
        </p:spPr>
        <p:txBody>
          <a:bodyPr wrap="square" rtlCol="0">
            <a:spAutoFit/>
          </a:bodyPr>
          <a:lstStyle/>
          <a:p>
            <a:r>
              <a:rPr lang="en-GB" dirty="0" smtClean="0">
                <a:latin typeface="+mj-lt"/>
              </a:rPr>
              <a:t>Electrical design diagrams are interesting for designers, but rarely for general BMET equipment maintainers. </a:t>
            </a:r>
          </a:p>
        </p:txBody>
      </p:sp>
      <p:sp>
        <p:nvSpPr>
          <p:cNvPr id="12" name="Tekstvak 11"/>
          <p:cNvSpPr txBox="1"/>
          <p:nvPr/>
        </p:nvSpPr>
        <p:spPr>
          <a:xfrm>
            <a:off x="6290268" y="2363061"/>
            <a:ext cx="5354817" cy="1754326"/>
          </a:xfrm>
          <a:prstGeom prst="rect">
            <a:avLst/>
          </a:prstGeom>
          <a:noFill/>
        </p:spPr>
        <p:txBody>
          <a:bodyPr wrap="square" rtlCol="0">
            <a:spAutoFit/>
          </a:bodyPr>
          <a:lstStyle/>
          <a:p>
            <a:r>
              <a:rPr lang="en-GB" dirty="0" smtClean="0">
                <a:latin typeface="+mj-lt"/>
              </a:rPr>
              <a:t>When an ultrasound system requires corrective maintenance, the BMET checks for the common mistakes (see later on) as well as for broken wires, connectors that make poor contacts (cleaning!), power levels, etc. You can try to exchange a visibly burnt component (?). </a:t>
            </a:r>
          </a:p>
        </p:txBody>
      </p:sp>
      <p:sp>
        <p:nvSpPr>
          <p:cNvPr id="9" name="Rechthoek 8"/>
          <p:cNvSpPr/>
          <p:nvPr/>
        </p:nvSpPr>
        <p:spPr>
          <a:xfrm>
            <a:off x="6321366" y="4243124"/>
            <a:ext cx="5323721" cy="923330"/>
          </a:xfrm>
          <a:prstGeom prst="rect">
            <a:avLst/>
          </a:prstGeom>
        </p:spPr>
        <p:txBody>
          <a:bodyPr wrap="square">
            <a:spAutoFit/>
          </a:bodyPr>
          <a:lstStyle/>
          <a:p>
            <a:r>
              <a:rPr lang="en-GB" dirty="0">
                <a:solidFill>
                  <a:srgbClr val="000000"/>
                </a:solidFill>
                <a:latin typeface="Calibri Light" panose="020F0302020204030204"/>
              </a:rPr>
              <a:t>If </a:t>
            </a:r>
            <a:r>
              <a:rPr lang="en-GB" dirty="0" smtClean="0">
                <a:solidFill>
                  <a:srgbClr val="000000"/>
                </a:solidFill>
                <a:latin typeface="Calibri Light" panose="020F0302020204030204"/>
              </a:rPr>
              <a:t>that does not bring improvement, the service manual instructions need to be followed precisely  to identify problems such as broken spare parts. </a:t>
            </a:r>
            <a:endParaRPr lang="en-GB" dirty="0"/>
          </a:p>
        </p:txBody>
      </p:sp>
      <p:sp>
        <p:nvSpPr>
          <p:cNvPr id="10" name="Rechthoek 9"/>
          <p:cNvSpPr/>
          <p:nvPr/>
        </p:nvSpPr>
        <p:spPr>
          <a:xfrm>
            <a:off x="6321365" y="5378500"/>
            <a:ext cx="5323721" cy="646331"/>
          </a:xfrm>
          <a:prstGeom prst="rect">
            <a:avLst/>
          </a:prstGeom>
        </p:spPr>
        <p:txBody>
          <a:bodyPr wrap="square">
            <a:spAutoFit/>
          </a:bodyPr>
          <a:lstStyle/>
          <a:p>
            <a:pPr lvl="0"/>
            <a:r>
              <a:rPr lang="en-GB" dirty="0">
                <a:solidFill>
                  <a:srgbClr val="000000"/>
                </a:solidFill>
                <a:latin typeface="Calibri Light" panose="020F0302020204030204"/>
              </a:rPr>
              <a:t>If this fails, a service engineer with specialized </a:t>
            </a:r>
            <a:r>
              <a:rPr lang="en-GB" smtClean="0">
                <a:solidFill>
                  <a:srgbClr val="000000"/>
                </a:solidFill>
                <a:latin typeface="Calibri Light" panose="020F0302020204030204"/>
              </a:rPr>
              <a:t>(manufacturers) training </a:t>
            </a:r>
            <a:r>
              <a:rPr lang="en-GB" dirty="0">
                <a:solidFill>
                  <a:srgbClr val="000000"/>
                </a:solidFill>
                <a:latin typeface="Calibri Light" panose="020F0302020204030204"/>
              </a:rPr>
              <a:t>needs to </a:t>
            </a:r>
            <a:r>
              <a:rPr lang="en-GB" dirty="0" smtClean="0">
                <a:solidFill>
                  <a:srgbClr val="000000"/>
                </a:solidFill>
                <a:latin typeface="Calibri Light" panose="020F0302020204030204"/>
              </a:rPr>
              <a:t>become </a:t>
            </a:r>
            <a:r>
              <a:rPr lang="en-GB" dirty="0">
                <a:solidFill>
                  <a:srgbClr val="000000"/>
                </a:solidFill>
                <a:latin typeface="Calibri Light" panose="020F0302020204030204"/>
              </a:rPr>
              <a:t>involved. </a:t>
            </a:r>
            <a:endParaRPr lang="en-GB" dirty="0">
              <a:solidFill>
                <a:srgbClr val="000000"/>
              </a:solidFill>
            </a:endParaRPr>
          </a:p>
        </p:txBody>
      </p:sp>
      <p:pic>
        <p:nvPicPr>
          <p:cNvPr id="13" name="Afbeelding 12"/>
          <p:cNvPicPr>
            <a:picLocks noChangeAspect="1"/>
          </p:cNvPicPr>
          <p:nvPr/>
        </p:nvPicPr>
        <p:blipFill rotWithShape="1">
          <a:blip r:embed="rId3"/>
          <a:srcRect l="26471" t="17980" r="23118" b="37307"/>
          <a:stretch/>
        </p:blipFill>
        <p:spPr>
          <a:xfrm>
            <a:off x="1488192" y="4051119"/>
            <a:ext cx="4509239" cy="2249783"/>
          </a:xfrm>
          <a:prstGeom prst="rect">
            <a:avLst/>
          </a:prstGeom>
        </p:spPr>
      </p:pic>
      <p:sp>
        <p:nvSpPr>
          <p:cNvPr id="16" name="Tekstvak 15"/>
          <p:cNvSpPr txBox="1"/>
          <p:nvPr/>
        </p:nvSpPr>
        <p:spPr>
          <a:xfrm>
            <a:off x="476249" y="2392508"/>
            <a:ext cx="1207125" cy="369332"/>
          </a:xfrm>
          <a:prstGeom prst="rect">
            <a:avLst/>
          </a:prstGeom>
          <a:noFill/>
        </p:spPr>
        <p:txBody>
          <a:bodyPr wrap="none" rtlCol="0">
            <a:spAutoFit/>
          </a:bodyPr>
          <a:lstStyle/>
          <a:p>
            <a:r>
              <a:rPr lang="en-GB" b="1" i="1" dirty="0" smtClean="0">
                <a:latin typeface="+mj-lt"/>
              </a:rPr>
              <a:t>transmitter</a:t>
            </a:r>
            <a:endParaRPr lang="en-GB" b="1" i="1" dirty="0">
              <a:latin typeface="+mj-lt"/>
            </a:endParaRPr>
          </a:p>
        </p:txBody>
      </p:sp>
      <p:sp>
        <p:nvSpPr>
          <p:cNvPr id="17" name="Tekstvak 16"/>
          <p:cNvSpPr txBox="1"/>
          <p:nvPr/>
        </p:nvSpPr>
        <p:spPr>
          <a:xfrm>
            <a:off x="476249" y="4877626"/>
            <a:ext cx="896849" cy="369332"/>
          </a:xfrm>
          <a:prstGeom prst="rect">
            <a:avLst/>
          </a:prstGeom>
          <a:noFill/>
        </p:spPr>
        <p:txBody>
          <a:bodyPr wrap="none" rtlCol="0">
            <a:spAutoFit/>
          </a:bodyPr>
          <a:lstStyle/>
          <a:p>
            <a:r>
              <a:rPr lang="en-GB" b="1" i="1" dirty="0" smtClean="0">
                <a:latin typeface="+mj-lt"/>
              </a:rPr>
              <a:t>receiver</a:t>
            </a:r>
            <a:endParaRPr lang="en-GB" b="1" i="1" dirty="0">
              <a:latin typeface="+mj-lt"/>
            </a:endParaRPr>
          </a:p>
        </p:txBody>
      </p:sp>
    </p:spTree>
    <p:extLst>
      <p:ext uri="{BB962C8B-B14F-4D97-AF65-F5344CB8AC3E}">
        <p14:creationId xmlns:p14="http://schemas.microsoft.com/office/powerpoint/2010/main" val="884270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Transmitter and Receiver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Tekstvak 4"/>
          <p:cNvSpPr txBox="1"/>
          <p:nvPr/>
        </p:nvSpPr>
        <p:spPr>
          <a:xfrm>
            <a:off x="6652009" y="2798147"/>
            <a:ext cx="4250452" cy="1323439"/>
          </a:xfrm>
          <a:prstGeom prst="rect">
            <a:avLst/>
          </a:prstGeom>
          <a:noFill/>
        </p:spPr>
        <p:txBody>
          <a:bodyPr wrap="square" rtlCol="0">
            <a:spAutoFit/>
          </a:bodyPr>
          <a:lstStyle/>
          <a:p>
            <a:pPr algn="ctr"/>
            <a:r>
              <a:rPr lang="en-GB" sz="2000" dirty="0" smtClean="0">
                <a:latin typeface="+mj-lt"/>
              </a:rPr>
              <a:t>Watch:</a:t>
            </a:r>
          </a:p>
          <a:p>
            <a:pPr algn="ctr"/>
            <a:r>
              <a:rPr lang="en-GB" sz="2000" dirty="0" smtClean="0">
                <a:latin typeface="+mj-lt"/>
              </a:rPr>
              <a:t>DVD Ultrasound #5:  </a:t>
            </a:r>
          </a:p>
          <a:p>
            <a:pPr algn="ctr"/>
            <a:r>
              <a:rPr lang="en-GB" sz="2000" dirty="0" smtClean="0">
                <a:latin typeface="+mj-lt"/>
              </a:rPr>
              <a:t>Quality Assurance  and Block Diagrams </a:t>
            </a:r>
          </a:p>
          <a:p>
            <a:pPr algn="ctr"/>
            <a:r>
              <a:rPr lang="en-GB" sz="2000" dirty="0" smtClean="0">
                <a:latin typeface="+mj-lt"/>
              </a:rPr>
              <a:t>of </a:t>
            </a:r>
            <a:r>
              <a:rPr lang="en-GB" sz="2000" dirty="0" err="1" smtClean="0">
                <a:latin typeface="+mj-lt"/>
              </a:rPr>
              <a:t>PartSource</a:t>
            </a:r>
            <a:r>
              <a:rPr lang="en-GB" sz="2000" dirty="0" smtClean="0">
                <a:latin typeface="+mj-lt"/>
              </a:rPr>
              <a:t> DVD set.  </a:t>
            </a:r>
          </a:p>
        </p:txBody>
      </p:sp>
      <p:pic>
        <p:nvPicPr>
          <p:cNvPr id="4" name="Afbeelding 3"/>
          <p:cNvPicPr>
            <a:picLocks noChangeAspect="1"/>
          </p:cNvPicPr>
          <p:nvPr/>
        </p:nvPicPr>
        <p:blipFill rotWithShape="1">
          <a:blip r:embed="rId2"/>
          <a:srcRect l="16199" t="4864" r="18698" b="3202"/>
          <a:stretch/>
        </p:blipFill>
        <p:spPr>
          <a:xfrm>
            <a:off x="622998" y="1557494"/>
            <a:ext cx="5667271" cy="4501662"/>
          </a:xfrm>
          <a:prstGeom prst="rect">
            <a:avLst/>
          </a:prstGeom>
        </p:spPr>
      </p:pic>
    </p:spTree>
    <p:extLst>
      <p:ext uri="{BB962C8B-B14F-4D97-AF65-F5344CB8AC3E}">
        <p14:creationId xmlns:p14="http://schemas.microsoft.com/office/powerpoint/2010/main" val="3954261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Corrective Maintenance Highlights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67704" y="1416027"/>
            <a:ext cx="11017562" cy="4585871"/>
          </a:xfrm>
          <a:prstGeom prst="rect">
            <a:avLst/>
          </a:prstGeom>
        </p:spPr>
        <p:txBody>
          <a:bodyPr wrap="square">
            <a:spAutoFit/>
          </a:bodyPr>
          <a:lstStyle/>
          <a:p>
            <a:pPr lvl="0"/>
            <a:r>
              <a:rPr lang="en-GB" sz="2000" b="1" dirty="0" smtClean="0">
                <a:solidFill>
                  <a:srgbClr val="7030A0"/>
                </a:solidFill>
                <a:latin typeface="Calibri Light" panose="020F0302020204030204"/>
              </a:rPr>
              <a:t>User Error</a:t>
            </a:r>
            <a:r>
              <a:rPr lang="en-GB" sz="2000" dirty="0" smtClean="0">
                <a:solidFill>
                  <a:srgbClr val="000000"/>
                </a:solidFill>
                <a:latin typeface="Calibri Light" panose="020F0302020204030204"/>
              </a:rPr>
              <a:t>	Is enough of the proper ultrasound gel used? </a:t>
            </a:r>
          </a:p>
          <a:p>
            <a:pPr lvl="0"/>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	Are the controls set </a:t>
            </a:r>
            <a:r>
              <a:rPr lang="en-GB" sz="2000" dirty="0">
                <a:solidFill>
                  <a:srgbClr val="000000"/>
                </a:solidFill>
                <a:latin typeface="Calibri Light" panose="020F0302020204030204"/>
              </a:rPr>
              <a:t>correctly? </a:t>
            </a:r>
            <a:r>
              <a:rPr lang="en-GB" sz="2000" dirty="0" smtClean="0">
                <a:solidFill>
                  <a:srgbClr val="000000"/>
                </a:solidFill>
                <a:latin typeface="Calibri Light" panose="020F0302020204030204"/>
              </a:rPr>
              <a:t>In particular the contrast and brightness buttons! </a:t>
            </a:r>
            <a:endParaRPr lang="en-GB" sz="2000" dirty="0">
              <a:solidFill>
                <a:srgbClr val="000000"/>
              </a:solidFill>
              <a:latin typeface="Calibri Light" panose="020F0302020204030204"/>
            </a:endParaRPr>
          </a:p>
          <a:p>
            <a:pPr lvl="0"/>
            <a:endParaRPr lang="en-GB" sz="800" b="1" dirty="0" smtClean="0">
              <a:solidFill>
                <a:srgbClr val="7030A0"/>
              </a:solidFill>
              <a:latin typeface="Calibri Light" panose="020F0302020204030204"/>
            </a:endParaRPr>
          </a:p>
          <a:p>
            <a:pPr lvl="0"/>
            <a:r>
              <a:rPr lang="en-GB" sz="2000" b="1" dirty="0" smtClean="0">
                <a:solidFill>
                  <a:srgbClr val="7030A0"/>
                </a:solidFill>
                <a:latin typeface="Calibri Light" panose="020F0302020204030204"/>
              </a:rPr>
              <a:t>Transducer</a:t>
            </a:r>
            <a:r>
              <a:rPr lang="en-GB" sz="2000" dirty="0" smtClean="0">
                <a:solidFill>
                  <a:srgbClr val="000000"/>
                </a:solidFill>
                <a:latin typeface="Calibri Light" panose="020F0302020204030204"/>
              </a:rPr>
              <a:t> 	</a:t>
            </a:r>
            <a:r>
              <a:rPr lang="en-GB" sz="2000" b="1" dirty="0" smtClean="0">
                <a:solidFill>
                  <a:srgbClr val="000000"/>
                </a:solidFill>
                <a:latin typeface="Calibri Light" panose="020F0302020204030204"/>
              </a:rPr>
              <a:t>Ensure</a:t>
            </a:r>
            <a:r>
              <a:rPr lang="en-GB" sz="2000" dirty="0" smtClean="0">
                <a:solidFill>
                  <a:srgbClr val="000000"/>
                </a:solidFill>
                <a:latin typeface="Calibri Light" panose="020F0302020204030204"/>
              </a:rPr>
              <a:t> that the transducer is properly connected and undamaged </a:t>
            </a:r>
          </a:p>
          <a:p>
            <a:pPr lvl="0"/>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	The transducer is sensitive to shocks! If </a:t>
            </a:r>
            <a:r>
              <a:rPr lang="en-GB" sz="2000" dirty="0">
                <a:solidFill>
                  <a:srgbClr val="000000"/>
                </a:solidFill>
                <a:latin typeface="Calibri Light" panose="020F0302020204030204"/>
              </a:rPr>
              <a:t>there is defective element, you </a:t>
            </a:r>
            <a:r>
              <a:rPr lang="en-GB" sz="2000" dirty="0" smtClean="0">
                <a:solidFill>
                  <a:srgbClr val="000000"/>
                </a:solidFill>
                <a:latin typeface="Calibri Light" panose="020F0302020204030204"/>
              </a:rPr>
              <a:t>often see a black </a:t>
            </a:r>
          </a:p>
          <a:p>
            <a:pPr lvl="0"/>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	line on the image. Transducer cracks cannot be repaired: exchange the transducer. </a:t>
            </a:r>
          </a:p>
          <a:p>
            <a:pPr lvl="0"/>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	Gently pull on the cable at different points to see when the image flickers. This is			where the cable is broken. </a:t>
            </a:r>
            <a:r>
              <a:rPr lang="en-GB" sz="2000" dirty="0">
                <a:solidFill>
                  <a:srgbClr val="000000"/>
                </a:solidFill>
                <a:latin typeface="Calibri Light" panose="020F0302020204030204"/>
              </a:rPr>
              <a:t>If cable/connections are broken: fix by </a:t>
            </a:r>
            <a:r>
              <a:rPr lang="en-GB" sz="2000" dirty="0" smtClean="0">
                <a:solidFill>
                  <a:srgbClr val="000000"/>
                </a:solidFill>
                <a:latin typeface="Calibri Light" panose="020F0302020204030204"/>
              </a:rPr>
              <a:t>soldering</a:t>
            </a:r>
          </a:p>
          <a:p>
            <a:pPr lvl="0"/>
            <a:endParaRPr lang="en-GB" sz="800" b="1" dirty="0" smtClean="0">
              <a:solidFill>
                <a:srgbClr val="7030A0"/>
              </a:solidFill>
              <a:latin typeface="Calibri Light" panose="020F0302020204030204"/>
            </a:endParaRPr>
          </a:p>
          <a:p>
            <a:pPr lvl="0"/>
            <a:r>
              <a:rPr lang="en-GB" sz="2000" b="1" dirty="0" smtClean="0">
                <a:solidFill>
                  <a:srgbClr val="7030A0"/>
                </a:solidFill>
                <a:latin typeface="Calibri Light" panose="020F0302020204030204"/>
              </a:rPr>
              <a:t>Dials/buttons</a:t>
            </a:r>
            <a:r>
              <a:rPr lang="en-GB" sz="2000" dirty="0" smtClean="0">
                <a:solidFill>
                  <a:srgbClr val="000000"/>
                </a:solidFill>
                <a:latin typeface="Calibri Light" panose="020F0302020204030204"/>
              </a:rPr>
              <a:t>	If buttons don’t function properly: replace or use anti-corrosive contact spray on dials. </a:t>
            </a:r>
          </a:p>
          <a:p>
            <a:pPr lvl="0"/>
            <a:endParaRPr lang="en-GB" sz="800" b="1" dirty="0" smtClean="0">
              <a:solidFill>
                <a:srgbClr val="7030A0"/>
              </a:solidFill>
              <a:latin typeface="Calibri Light" panose="020F0302020204030204"/>
            </a:endParaRPr>
          </a:p>
          <a:p>
            <a:pPr lvl="0"/>
            <a:r>
              <a:rPr lang="en-GB" sz="2000" b="1" dirty="0" smtClean="0">
                <a:solidFill>
                  <a:srgbClr val="7030A0"/>
                </a:solidFill>
                <a:latin typeface="Calibri Light" panose="020F0302020204030204"/>
              </a:rPr>
              <a:t>Deteriorating </a:t>
            </a:r>
            <a:r>
              <a:rPr lang="en-GB" sz="2000" b="1" dirty="0">
                <a:solidFill>
                  <a:srgbClr val="7030A0"/>
                </a:solidFill>
                <a:latin typeface="Calibri Light" panose="020F0302020204030204"/>
              </a:rPr>
              <a:t>	</a:t>
            </a:r>
            <a:r>
              <a:rPr lang="en-GB" sz="2000" dirty="0">
                <a:solidFill>
                  <a:srgbClr val="000000"/>
                </a:solidFill>
                <a:latin typeface="Calibri Light" panose="020F0302020204030204"/>
              </a:rPr>
              <a:t>Check </a:t>
            </a:r>
            <a:r>
              <a:rPr lang="en-GB" sz="2000" dirty="0" smtClean="0">
                <a:solidFill>
                  <a:srgbClr val="000000"/>
                </a:solidFill>
                <a:latin typeface="Calibri Light" panose="020F0302020204030204"/>
              </a:rPr>
              <a:t>mains </a:t>
            </a:r>
            <a:r>
              <a:rPr lang="en-GB" sz="2000" dirty="0">
                <a:solidFill>
                  <a:srgbClr val="000000"/>
                </a:solidFill>
                <a:latin typeface="Calibri Light" panose="020F0302020204030204"/>
              </a:rPr>
              <a:t>voltage, check pre-amplifiers, check probe </a:t>
            </a:r>
            <a:r>
              <a:rPr lang="en-GB" sz="2000" dirty="0" smtClean="0">
                <a:solidFill>
                  <a:srgbClr val="000000"/>
                </a:solidFill>
                <a:latin typeface="Calibri Light" panose="020F0302020204030204"/>
              </a:rPr>
              <a:t>connection, fuses. </a:t>
            </a:r>
            <a:endParaRPr lang="en-GB" sz="2000" dirty="0">
              <a:solidFill>
                <a:srgbClr val="000000"/>
              </a:solidFill>
              <a:latin typeface="Calibri Light" panose="020F0302020204030204"/>
            </a:endParaRPr>
          </a:p>
          <a:p>
            <a:pPr lvl="0"/>
            <a:r>
              <a:rPr lang="en-GB" sz="2000" b="1" dirty="0" smtClean="0">
                <a:solidFill>
                  <a:srgbClr val="7030A0"/>
                </a:solidFill>
                <a:latin typeface="Calibri Light" panose="020F0302020204030204"/>
              </a:rPr>
              <a:t>image quality	</a:t>
            </a:r>
            <a:r>
              <a:rPr lang="en-GB" sz="2000" dirty="0">
                <a:solidFill>
                  <a:srgbClr val="000000"/>
                </a:solidFill>
                <a:latin typeface="Calibri Light" panose="020F0302020204030204"/>
              </a:rPr>
              <a:t>Is the machine calibrated </a:t>
            </a:r>
            <a:r>
              <a:rPr lang="en-GB" sz="2000" dirty="0" smtClean="0">
                <a:solidFill>
                  <a:srgbClr val="000000"/>
                </a:solidFill>
                <a:latin typeface="Calibri Light" panose="020F0302020204030204"/>
              </a:rPr>
              <a:t>correctly?</a:t>
            </a:r>
          </a:p>
          <a:p>
            <a:pPr lvl="0"/>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the </a:t>
            </a:r>
            <a:r>
              <a:rPr lang="en-GB" sz="2000" dirty="0">
                <a:solidFill>
                  <a:srgbClr val="000000"/>
                </a:solidFill>
                <a:latin typeface="Calibri Light" panose="020F0302020204030204"/>
              </a:rPr>
              <a:t>CRT (Cathode Ray Tube) </a:t>
            </a:r>
            <a:r>
              <a:rPr lang="en-GB" sz="2000" dirty="0" smtClean="0">
                <a:solidFill>
                  <a:srgbClr val="000000"/>
                </a:solidFill>
                <a:latin typeface="Calibri Light" panose="020F0302020204030204"/>
              </a:rPr>
              <a:t>monitor may be worn out after a few years.  Replace! </a:t>
            </a:r>
          </a:p>
          <a:p>
            <a:pPr lvl="0"/>
            <a:r>
              <a:rPr lang="en-GB" sz="2000" dirty="0" smtClean="0">
                <a:solidFill>
                  <a:srgbClr val="000000"/>
                </a:solidFill>
                <a:latin typeface="Calibri Light" panose="020F0302020204030204"/>
              </a:rPr>
              <a:t>		A voltage stabilizer may be required in case of varying mains voltage (more than 10%)</a:t>
            </a:r>
          </a:p>
          <a:p>
            <a:pPr lvl="0"/>
            <a:endParaRPr lang="en-GB" sz="800" dirty="0">
              <a:solidFill>
                <a:srgbClr val="000000"/>
              </a:solidFill>
              <a:latin typeface="Calibri Light" panose="020F0302020204030204"/>
            </a:endParaRPr>
          </a:p>
          <a:p>
            <a:pPr lvl="0"/>
            <a:r>
              <a:rPr lang="en-GB" sz="2000" b="1" dirty="0" smtClean="0">
                <a:solidFill>
                  <a:srgbClr val="7030A0"/>
                </a:solidFill>
                <a:latin typeface="Calibri Light" panose="020F0302020204030204"/>
              </a:rPr>
              <a:t>Electric contact</a:t>
            </a:r>
            <a:r>
              <a:rPr lang="en-GB" sz="2000" dirty="0" smtClean="0">
                <a:solidFill>
                  <a:srgbClr val="000000"/>
                </a:solidFill>
                <a:latin typeface="Calibri Light" panose="020F0302020204030204"/>
              </a:rPr>
              <a:t>     Poor electric contacts is a major problem in all electronics devices. </a:t>
            </a:r>
          </a:p>
        </p:txBody>
      </p:sp>
    </p:spTree>
    <p:extLst>
      <p:ext uri="{BB962C8B-B14F-4D97-AF65-F5344CB8AC3E}">
        <p14:creationId xmlns:p14="http://schemas.microsoft.com/office/powerpoint/2010/main" val="1726063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10301818" cy="673629"/>
          </a:xfrm>
        </p:spPr>
        <p:txBody>
          <a:bodyPr>
            <a:normAutofit/>
          </a:bodyPr>
          <a:lstStyle/>
          <a:p>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Preventive</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Maintenance: Daily &amp; Weekly care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Rechthoek 8"/>
          <p:cNvSpPr/>
          <p:nvPr/>
        </p:nvSpPr>
        <p:spPr>
          <a:xfrm>
            <a:off x="467704" y="1684143"/>
            <a:ext cx="5409892" cy="4016484"/>
          </a:xfrm>
          <a:prstGeom prst="rect">
            <a:avLst/>
          </a:prstGeom>
          <a:ln>
            <a:solidFill>
              <a:srgbClr val="7030A0"/>
            </a:solidFill>
          </a:ln>
        </p:spPr>
        <p:txBody>
          <a:bodyPr wrap="square">
            <a:spAutoFit/>
          </a:bodyPr>
          <a:lstStyle/>
          <a:p>
            <a:pPr lvl="0" algn="ctr"/>
            <a:r>
              <a:rPr lang="en-GB" sz="2000" b="1" dirty="0">
                <a:solidFill>
                  <a:srgbClr val="000000"/>
                </a:solidFill>
                <a:latin typeface="Calibri Light" panose="020F0302020204030204"/>
              </a:rPr>
              <a:t>Daily Care: </a:t>
            </a:r>
            <a:endParaRPr lang="en-GB" sz="2000" b="1" dirty="0" smtClean="0">
              <a:solidFill>
                <a:srgbClr val="000000"/>
              </a:solidFill>
              <a:latin typeface="Calibri Light" panose="020F0302020204030204"/>
            </a:endParaRPr>
          </a:p>
          <a:p>
            <a:pPr lvl="0"/>
            <a:r>
              <a:rPr lang="en-GB" sz="1100" b="1" dirty="0" smtClean="0">
                <a:solidFill>
                  <a:srgbClr val="000000"/>
                </a:solidFill>
                <a:latin typeface="Calibri Light" panose="020F0302020204030204"/>
              </a:rPr>
              <a:t> </a:t>
            </a:r>
            <a:endParaRPr lang="en-GB" sz="1100" b="1" dirty="0">
              <a:solidFill>
                <a:srgbClr val="000000"/>
              </a:solidFill>
              <a:latin typeface="Calibri Light" panose="020F0302020204030204"/>
            </a:endParaRPr>
          </a:p>
          <a:p>
            <a:pPr lvl="0"/>
            <a:r>
              <a:rPr lang="en-GB" sz="2000" b="1" dirty="0" smtClean="0">
                <a:solidFill>
                  <a:srgbClr val="7030A0"/>
                </a:solidFill>
                <a:latin typeface="Calibri Light" panose="020F0302020204030204"/>
              </a:rPr>
              <a:t>Clean</a:t>
            </a:r>
            <a:r>
              <a:rPr lang="en-GB" sz="2000" dirty="0" smtClean="0">
                <a:solidFill>
                  <a:srgbClr val="000000"/>
                </a:solidFill>
                <a:latin typeface="Calibri Light" panose="020F0302020204030204"/>
              </a:rPr>
              <a:t>		Wipe dust of exterior and cover</a:t>
            </a:r>
          </a:p>
          <a:p>
            <a:pPr lvl="0"/>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	wipe probe with alcohol-free 		tissue or cloth</a:t>
            </a:r>
          </a:p>
          <a:p>
            <a:pPr lvl="0"/>
            <a:endParaRPr lang="en-GB" sz="1200" dirty="0">
              <a:solidFill>
                <a:srgbClr val="000000"/>
              </a:solidFill>
              <a:latin typeface="Calibri Light" panose="020F0302020204030204"/>
            </a:endParaRPr>
          </a:p>
          <a:p>
            <a:pPr lvl="0"/>
            <a:r>
              <a:rPr lang="en-GB" sz="2000" b="1" dirty="0" smtClean="0">
                <a:solidFill>
                  <a:srgbClr val="7030A0"/>
                </a:solidFill>
                <a:latin typeface="Calibri Light" panose="020F0302020204030204"/>
              </a:rPr>
              <a:t>Visual Check</a:t>
            </a:r>
            <a:r>
              <a:rPr lang="en-GB" sz="2000" dirty="0" smtClean="0">
                <a:solidFill>
                  <a:srgbClr val="000000"/>
                </a:solidFill>
                <a:latin typeface="Calibri Light" panose="020F0302020204030204"/>
              </a:rPr>
              <a:t>	Check all fittings and accessories 		are mounted correctly.  Check 		that cables are not twisted and 		the probe is safely stored.</a:t>
            </a:r>
          </a:p>
          <a:p>
            <a:pPr lvl="0"/>
            <a:endParaRPr lang="en-GB" sz="1200" dirty="0" smtClean="0">
              <a:solidFill>
                <a:srgbClr val="000000"/>
              </a:solidFill>
              <a:latin typeface="Calibri Light" panose="020F0302020204030204"/>
            </a:endParaRPr>
          </a:p>
          <a:p>
            <a:pPr lvl="0"/>
            <a:r>
              <a:rPr lang="en-GB" sz="2000" b="1" dirty="0" smtClean="0">
                <a:solidFill>
                  <a:srgbClr val="7030A0"/>
                </a:solidFill>
                <a:latin typeface="Calibri Light" panose="020F0302020204030204"/>
              </a:rPr>
              <a:t>Function Check</a:t>
            </a:r>
            <a:r>
              <a:rPr lang="en-GB" sz="2000" dirty="0" smtClean="0">
                <a:solidFill>
                  <a:srgbClr val="000000"/>
                </a:solidFill>
                <a:latin typeface="Calibri Light" panose="020F0302020204030204"/>
              </a:rPr>
              <a:t>	If in use that day, run a brief 		function check before patients 		arrive. </a:t>
            </a:r>
            <a:endParaRPr lang="en-GB" sz="2000" dirty="0">
              <a:solidFill>
                <a:srgbClr val="000000"/>
              </a:solidFill>
              <a:latin typeface="Calibri Light" panose="020F0302020204030204"/>
            </a:endParaRPr>
          </a:p>
        </p:txBody>
      </p:sp>
      <p:sp>
        <p:nvSpPr>
          <p:cNvPr id="8" name="Rechthoek 7"/>
          <p:cNvSpPr/>
          <p:nvPr/>
        </p:nvSpPr>
        <p:spPr>
          <a:xfrm>
            <a:off x="6339437" y="1702855"/>
            <a:ext cx="5254317" cy="4016484"/>
          </a:xfrm>
          <a:prstGeom prst="rect">
            <a:avLst/>
          </a:prstGeom>
          <a:ln>
            <a:solidFill>
              <a:srgbClr val="7030A0"/>
            </a:solidFill>
          </a:ln>
        </p:spPr>
        <p:txBody>
          <a:bodyPr wrap="square">
            <a:spAutoFit/>
          </a:bodyPr>
          <a:lstStyle/>
          <a:p>
            <a:pPr lvl="0" algn="ctr"/>
            <a:r>
              <a:rPr lang="en-GB" sz="2000" b="1" dirty="0" smtClean="0">
                <a:solidFill>
                  <a:srgbClr val="000000"/>
                </a:solidFill>
                <a:latin typeface="Calibri Light" panose="020F0302020204030204"/>
              </a:rPr>
              <a:t>Weekly </a:t>
            </a:r>
            <a:r>
              <a:rPr lang="en-GB" sz="2000" b="1" dirty="0">
                <a:solidFill>
                  <a:srgbClr val="000000"/>
                </a:solidFill>
                <a:latin typeface="Calibri Light" panose="020F0302020204030204"/>
              </a:rPr>
              <a:t>Care: </a:t>
            </a:r>
            <a:endParaRPr lang="en-GB" sz="2000" b="1" dirty="0" smtClean="0">
              <a:solidFill>
                <a:srgbClr val="000000"/>
              </a:solidFill>
              <a:latin typeface="Calibri Light" panose="020F0302020204030204"/>
            </a:endParaRPr>
          </a:p>
          <a:p>
            <a:pPr lvl="0"/>
            <a:endParaRPr lang="en-GB" sz="1100" b="1" dirty="0">
              <a:solidFill>
                <a:srgbClr val="000000"/>
              </a:solidFill>
              <a:latin typeface="Calibri Light" panose="020F0302020204030204"/>
            </a:endParaRPr>
          </a:p>
          <a:p>
            <a:pPr lvl="0"/>
            <a:r>
              <a:rPr lang="en-GB" sz="2000" b="1" dirty="0" smtClean="0">
                <a:solidFill>
                  <a:srgbClr val="7030A0"/>
                </a:solidFill>
                <a:latin typeface="Calibri Light" panose="020F0302020204030204"/>
              </a:rPr>
              <a:t>Clean</a:t>
            </a:r>
            <a:r>
              <a:rPr lang="en-GB" sz="2000" dirty="0" smtClean="0">
                <a:solidFill>
                  <a:srgbClr val="000000"/>
                </a:solidFill>
                <a:latin typeface="Calibri Light" panose="020F0302020204030204"/>
              </a:rPr>
              <a:t>		Unplug, clean outside / wheels 		/ rear with damp cloth, dry off</a:t>
            </a:r>
          </a:p>
          <a:p>
            <a:pPr lvl="0"/>
            <a:r>
              <a:rPr lang="en-GB" sz="2200" dirty="0">
                <a:solidFill>
                  <a:srgbClr val="000000"/>
                </a:solidFill>
                <a:latin typeface="Calibri Light" panose="020F0302020204030204"/>
              </a:rPr>
              <a:t>	</a:t>
            </a:r>
            <a:r>
              <a:rPr lang="en-GB" sz="2200" dirty="0" smtClean="0">
                <a:solidFill>
                  <a:srgbClr val="000000"/>
                </a:solidFill>
                <a:latin typeface="Calibri Light" panose="020F0302020204030204"/>
              </a:rPr>
              <a:t>	</a:t>
            </a:r>
            <a:endParaRPr lang="en-GB" sz="2200" dirty="0">
              <a:solidFill>
                <a:srgbClr val="000000"/>
              </a:solidFill>
              <a:latin typeface="Calibri Light" panose="020F0302020204030204"/>
            </a:endParaRPr>
          </a:p>
          <a:p>
            <a:pPr lvl="0"/>
            <a:r>
              <a:rPr lang="en-GB" sz="2000" b="1" dirty="0" smtClean="0">
                <a:solidFill>
                  <a:srgbClr val="7030A0"/>
                </a:solidFill>
                <a:latin typeface="Calibri Light" panose="020F0302020204030204"/>
              </a:rPr>
              <a:t>Visual Check</a:t>
            </a:r>
            <a:r>
              <a:rPr lang="en-GB" sz="2000" dirty="0" smtClean="0">
                <a:solidFill>
                  <a:srgbClr val="000000"/>
                </a:solidFill>
                <a:latin typeface="Calibri Light" panose="020F0302020204030204"/>
              </a:rPr>
              <a:t>	Check that mains plug screws 		are tight. Check that mains 		cable has no bare wire and is 		not damaged.</a:t>
            </a:r>
          </a:p>
          <a:p>
            <a:pPr lvl="0"/>
            <a:endParaRPr lang="en-GB" sz="2000" dirty="0" smtClean="0">
              <a:solidFill>
                <a:srgbClr val="000000"/>
              </a:solidFill>
              <a:latin typeface="Calibri Light" panose="020F0302020204030204"/>
            </a:endParaRPr>
          </a:p>
          <a:p>
            <a:pPr lvl="0"/>
            <a:r>
              <a:rPr lang="en-GB" sz="2000" b="1" dirty="0" smtClean="0">
                <a:solidFill>
                  <a:srgbClr val="7030A0"/>
                </a:solidFill>
                <a:latin typeface="Calibri Light" panose="020F0302020204030204"/>
              </a:rPr>
              <a:t>Function Check</a:t>
            </a:r>
            <a:r>
              <a:rPr lang="en-GB" sz="2000" dirty="0" smtClean="0">
                <a:solidFill>
                  <a:srgbClr val="000000"/>
                </a:solidFill>
                <a:latin typeface="Calibri Light" panose="020F0302020204030204"/>
              </a:rPr>
              <a:t>	If machine has not been in use, 		run and test briefly. </a:t>
            </a:r>
            <a:endParaRPr lang="en-GB" sz="2000" dirty="0">
              <a:solidFill>
                <a:srgbClr val="000000"/>
              </a:solidFill>
              <a:latin typeface="Calibri Light" panose="020F0302020204030204"/>
            </a:endParaRPr>
          </a:p>
          <a:p>
            <a:pPr lvl="0"/>
            <a:endParaRPr lang="en-GB" sz="2000" dirty="0" smtClean="0">
              <a:solidFill>
                <a:srgbClr val="000000"/>
              </a:solidFill>
              <a:latin typeface="Calibri Light" panose="020F0302020204030204"/>
            </a:endParaRPr>
          </a:p>
        </p:txBody>
      </p:sp>
      <p:sp>
        <p:nvSpPr>
          <p:cNvPr id="3" name="Rechthoek 2"/>
          <p:cNvSpPr/>
          <p:nvPr/>
        </p:nvSpPr>
        <p:spPr>
          <a:xfrm>
            <a:off x="8204108" y="5840993"/>
            <a:ext cx="3424784" cy="400110"/>
          </a:xfrm>
          <a:prstGeom prst="rect">
            <a:avLst/>
          </a:prstGeom>
          <a:solidFill>
            <a:schemeClr val="bg2"/>
          </a:solidFill>
          <a:ln>
            <a:solidFill>
              <a:srgbClr val="7030A0"/>
            </a:solidFill>
          </a:ln>
        </p:spPr>
        <p:txBody>
          <a:bodyPr wrap="none">
            <a:spAutoFit/>
          </a:bodyPr>
          <a:lstStyle/>
          <a:p>
            <a:r>
              <a:rPr lang="en-GB" sz="2000" dirty="0" smtClean="0">
                <a:latin typeface="+mj-lt"/>
              </a:rPr>
              <a:t>Do not soak the cable with gel!</a:t>
            </a:r>
            <a:endParaRPr lang="en-GB" sz="2000" dirty="0">
              <a:latin typeface="+mj-lt"/>
            </a:endParaRPr>
          </a:p>
        </p:txBody>
      </p:sp>
    </p:spTree>
    <p:extLst>
      <p:ext uri="{BB962C8B-B14F-4D97-AF65-F5344CB8AC3E}">
        <p14:creationId xmlns:p14="http://schemas.microsoft.com/office/powerpoint/2010/main" val="921016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Preventive Maintenance Checklist: BMET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837988" y="1436256"/>
            <a:ext cx="6165713" cy="4755148"/>
          </a:xfrm>
          <a:prstGeom prst="rect">
            <a:avLst/>
          </a:prstGeom>
          <a:ln>
            <a:solidFill>
              <a:srgbClr val="7030A0"/>
            </a:solidFill>
          </a:ln>
        </p:spPr>
        <p:txBody>
          <a:bodyPr wrap="square">
            <a:spAutoFit/>
          </a:bodyPr>
          <a:lstStyle/>
          <a:p>
            <a:pPr lvl="0" algn="ctr"/>
            <a:r>
              <a:rPr lang="en-GB" sz="2000" b="1" dirty="0" smtClean="0">
                <a:solidFill>
                  <a:srgbClr val="000000"/>
                </a:solidFill>
                <a:latin typeface="Calibri Light" panose="020F0302020204030204"/>
              </a:rPr>
              <a:t>Preventive maintenance (BMET, every six months): </a:t>
            </a:r>
          </a:p>
          <a:p>
            <a:pPr lvl="0"/>
            <a:r>
              <a:rPr lang="en-GB" sz="1100" b="1" dirty="0" smtClean="0">
                <a:solidFill>
                  <a:srgbClr val="000000"/>
                </a:solidFill>
                <a:latin typeface="Calibri Light" panose="020F0302020204030204"/>
              </a:rPr>
              <a:t> </a:t>
            </a:r>
            <a:endParaRPr lang="en-GB" sz="1100" b="1" dirty="0">
              <a:solidFill>
                <a:srgbClr val="000000"/>
              </a:solidFill>
              <a:latin typeface="Calibri Light" panose="020F0302020204030204"/>
            </a:endParaRPr>
          </a:p>
          <a:p>
            <a:pPr lvl="0"/>
            <a:r>
              <a:rPr lang="en-GB" sz="2000" b="1" dirty="0" smtClean="0">
                <a:solidFill>
                  <a:srgbClr val="7030A0"/>
                </a:solidFill>
                <a:latin typeface="Calibri Light" panose="020F0302020204030204"/>
              </a:rPr>
              <a:t>Clean outside</a:t>
            </a:r>
            <a:r>
              <a:rPr lang="en-GB" sz="2000" dirty="0" smtClean="0">
                <a:solidFill>
                  <a:srgbClr val="000000"/>
                </a:solidFill>
                <a:latin typeface="Calibri Light" panose="020F0302020204030204"/>
              </a:rPr>
              <a:t>	(if necessary)</a:t>
            </a:r>
          </a:p>
          <a:p>
            <a:pPr lvl="0"/>
            <a:endParaRPr lang="en-GB" sz="800" dirty="0">
              <a:solidFill>
                <a:srgbClr val="000000"/>
              </a:solidFill>
              <a:latin typeface="Calibri Light" panose="020F0302020204030204"/>
            </a:endParaRPr>
          </a:p>
          <a:p>
            <a:pPr lvl="0"/>
            <a:r>
              <a:rPr lang="en-GB" sz="2000" b="1" dirty="0" smtClean="0">
                <a:solidFill>
                  <a:srgbClr val="7030A0"/>
                </a:solidFill>
                <a:latin typeface="Calibri Light" panose="020F0302020204030204"/>
              </a:rPr>
              <a:t>Visual Check</a:t>
            </a:r>
            <a:r>
              <a:rPr lang="en-GB" sz="2000" dirty="0" smtClean="0">
                <a:solidFill>
                  <a:srgbClr val="000000"/>
                </a:solidFill>
                <a:latin typeface="Calibri Light" panose="020F0302020204030204"/>
              </a:rPr>
              <a:t>	Check if all accessories are 			mounted correctly, incl. strain reliefs.</a:t>
            </a:r>
          </a:p>
          <a:p>
            <a:pPr lvl="0"/>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	Check cables, power &amp; connections. </a:t>
            </a:r>
          </a:p>
          <a:p>
            <a:pPr lvl="0"/>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	Open system and perform visual 			check inside the system. </a:t>
            </a:r>
            <a:r>
              <a:rPr lang="en-GB" sz="2000" dirty="0">
                <a:solidFill>
                  <a:srgbClr val="000000"/>
                </a:solidFill>
                <a:latin typeface="Calibri Light" panose="020F0302020204030204"/>
              </a:rPr>
              <a:t>C</a:t>
            </a:r>
            <a:r>
              <a:rPr lang="en-GB" sz="2000" dirty="0" smtClean="0">
                <a:solidFill>
                  <a:srgbClr val="000000"/>
                </a:solidFill>
                <a:latin typeface="Calibri Light" panose="020F0302020204030204"/>
              </a:rPr>
              <a:t>lean.  </a:t>
            </a:r>
          </a:p>
          <a:p>
            <a:pPr lvl="0"/>
            <a:endParaRPr lang="en-GB" sz="800" dirty="0" smtClean="0">
              <a:solidFill>
                <a:srgbClr val="000000"/>
              </a:solidFill>
              <a:latin typeface="Calibri Light" panose="020F0302020204030204"/>
            </a:endParaRPr>
          </a:p>
          <a:p>
            <a:pPr lvl="0"/>
            <a:r>
              <a:rPr lang="en-GB" sz="2000" b="1" dirty="0" smtClean="0">
                <a:solidFill>
                  <a:srgbClr val="7030A0"/>
                </a:solidFill>
                <a:latin typeface="Calibri Light" panose="020F0302020204030204"/>
              </a:rPr>
              <a:t>Grease &amp; filters	</a:t>
            </a:r>
            <a:r>
              <a:rPr lang="en-GB" sz="2000" dirty="0" smtClean="0">
                <a:solidFill>
                  <a:srgbClr val="000000"/>
                </a:solidFill>
                <a:latin typeface="Calibri Light" panose="020F0302020204030204"/>
              </a:rPr>
              <a:t>grease </a:t>
            </a:r>
            <a:r>
              <a:rPr lang="en-GB" sz="2000" dirty="0">
                <a:solidFill>
                  <a:srgbClr val="000000"/>
                </a:solidFill>
                <a:latin typeface="Calibri Light" panose="020F0302020204030204"/>
              </a:rPr>
              <a:t>wheels, </a:t>
            </a:r>
            <a:r>
              <a:rPr lang="en-GB" sz="2000" dirty="0" smtClean="0">
                <a:solidFill>
                  <a:srgbClr val="000000"/>
                </a:solidFill>
                <a:latin typeface="Calibri Light" panose="020F0302020204030204"/>
              </a:rPr>
              <a:t>replace air </a:t>
            </a:r>
            <a:r>
              <a:rPr lang="en-GB" sz="2000" dirty="0">
                <a:solidFill>
                  <a:srgbClr val="000000"/>
                </a:solidFill>
                <a:latin typeface="Calibri Light" panose="020F0302020204030204"/>
              </a:rPr>
              <a:t>filters, </a:t>
            </a:r>
            <a:r>
              <a:rPr lang="en-GB" sz="2000" dirty="0" smtClean="0">
                <a:solidFill>
                  <a:srgbClr val="000000"/>
                </a:solidFill>
                <a:latin typeface="Calibri Light" panose="020F0302020204030204"/>
              </a:rPr>
              <a:t>		….</a:t>
            </a:r>
            <a:endParaRPr lang="en-GB" sz="2000" dirty="0">
              <a:solidFill>
                <a:srgbClr val="000000"/>
              </a:solidFill>
              <a:latin typeface="Calibri Light" panose="020F0302020204030204"/>
            </a:endParaRPr>
          </a:p>
          <a:p>
            <a:pPr lvl="0"/>
            <a:endParaRPr lang="en-GB" sz="800" b="1" dirty="0">
              <a:solidFill>
                <a:srgbClr val="7030A0"/>
              </a:solidFill>
              <a:latin typeface="Calibri Light" panose="020F0302020204030204"/>
            </a:endParaRPr>
          </a:p>
          <a:p>
            <a:pPr lvl="0"/>
            <a:r>
              <a:rPr lang="en-GB" sz="2000" b="1" dirty="0" smtClean="0">
                <a:solidFill>
                  <a:srgbClr val="7030A0"/>
                </a:solidFill>
                <a:latin typeface="Calibri Light" panose="020F0302020204030204"/>
              </a:rPr>
              <a:t>Function Check</a:t>
            </a:r>
            <a:r>
              <a:rPr lang="en-GB" sz="2000" dirty="0" smtClean="0">
                <a:solidFill>
                  <a:srgbClr val="000000"/>
                </a:solidFill>
                <a:latin typeface="Calibri Light" panose="020F0302020204030204"/>
              </a:rPr>
              <a:t>	Check imaging quality with </a:t>
            </a:r>
          </a:p>
          <a:p>
            <a:pPr lvl="0"/>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	different transducers</a:t>
            </a:r>
          </a:p>
          <a:p>
            <a:pPr lvl="0"/>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	Calibrate system with phantoms</a:t>
            </a:r>
          </a:p>
          <a:p>
            <a:pPr lvl="0"/>
            <a:endParaRPr lang="en-GB" sz="800" dirty="0">
              <a:solidFill>
                <a:srgbClr val="000000"/>
              </a:solidFill>
              <a:latin typeface="Calibri Light" panose="020F0302020204030204"/>
            </a:endParaRPr>
          </a:p>
          <a:p>
            <a:pPr lvl="0"/>
            <a:r>
              <a:rPr lang="en-GB" sz="2000" b="1" dirty="0" smtClean="0">
                <a:solidFill>
                  <a:srgbClr val="7030A0"/>
                </a:solidFill>
                <a:latin typeface="Calibri Light" panose="020F0302020204030204"/>
              </a:rPr>
              <a:t>Safety Check</a:t>
            </a:r>
            <a:r>
              <a:rPr lang="en-GB" sz="2000" dirty="0" smtClean="0">
                <a:solidFill>
                  <a:srgbClr val="000000"/>
                </a:solidFill>
                <a:latin typeface="Calibri Light" panose="020F0302020204030204"/>
              </a:rPr>
              <a:t>	Check electrical safety </a:t>
            </a:r>
            <a:endParaRPr lang="en-GB" sz="2000" dirty="0">
              <a:solidFill>
                <a:srgbClr val="000000"/>
              </a:solidFill>
              <a:latin typeface="Calibri Light" panose="020F0302020204030204"/>
            </a:endParaRPr>
          </a:p>
        </p:txBody>
      </p:sp>
      <p:sp>
        <p:nvSpPr>
          <p:cNvPr id="3" name="Tekstvak 2"/>
          <p:cNvSpPr txBox="1"/>
          <p:nvPr/>
        </p:nvSpPr>
        <p:spPr>
          <a:xfrm>
            <a:off x="8353010" y="3377948"/>
            <a:ext cx="2969007" cy="1938992"/>
          </a:xfrm>
          <a:prstGeom prst="rect">
            <a:avLst/>
          </a:prstGeom>
          <a:noFill/>
        </p:spPr>
        <p:txBody>
          <a:bodyPr wrap="square" rtlCol="0">
            <a:spAutoFit/>
          </a:bodyPr>
          <a:lstStyle/>
          <a:p>
            <a:pPr algn="ctr"/>
            <a:r>
              <a:rPr lang="en-GB" sz="2000" dirty="0">
                <a:latin typeface="+mj-lt"/>
              </a:rPr>
              <a:t>T</a:t>
            </a:r>
            <a:r>
              <a:rPr lang="en-GB" sz="2000" dirty="0" smtClean="0">
                <a:latin typeface="+mj-lt"/>
              </a:rPr>
              <a:t>his is a general preventive maintenance list. Check service documentation for the maintenance procedures specific for the system at hand. </a:t>
            </a:r>
            <a:endParaRPr lang="en-GB" sz="2000" dirty="0">
              <a:latin typeface="+mj-lt"/>
            </a:endParaRPr>
          </a:p>
        </p:txBody>
      </p:sp>
    </p:spTree>
    <p:extLst>
      <p:ext uri="{BB962C8B-B14F-4D97-AF65-F5344CB8AC3E}">
        <p14:creationId xmlns:p14="http://schemas.microsoft.com/office/powerpoint/2010/main" val="3007540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Calibration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30" y="1355208"/>
            <a:ext cx="11233485" cy="1631216"/>
          </a:xfrm>
          <a:prstGeom prst="rect">
            <a:avLst/>
          </a:prstGeom>
        </p:spPr>
        <p:txBody>
          <a:bodyPr wrap="square">
            <a:spAutoFit/>
          </a:bodyPr>
          <a:lstStyle/>
          <a:p>
            <a:pPr lvl="0"/>
            <a:r>
              <a:rPr lang="en-GB" sz="2000" dirty="0" smtClean="0">
                <a:solidFill>
                  <a:srgbClr val="000000"/>
                </a:solidFill>
                <a:latin typeface="Calibri Light" panose="020F0302020204030204"/>
              </a:rPr>
              <a:t>Calibration </a:t>
            </a:r>
            <a:r>
              <a:rPr lang="en-GB" sz="2000" dirty="0">
                <a:solidFill>
                  <a:srgbClr val="000000"/>
                </a:solidFill>
                <a:latin typeface="Calibri Light" panose="020F0302020204030204"/>
              </a:rPr>
              <a:t>is performed by </a:t>
            </a:r>
            <a:r>
              <a:rPr lang="en-GB" sz="2000" dirty="0" smtClean="0">
                <a:solidFill>
                  <a:srgbClr val="000000"/>
                </a:solidFill>
                <a:latin typeface="Calibri Light" panose="020F0302020204030204"/>
              </a:rPr>
              <a:t>means of </a:t>
            </a:r>
            <a:r>
              <a:rPr lang="en-GB" sz="2000" b="1" dirty="0" smtClean="0">
                <a:solidFill>
                  <a:srgbClr val="7030A0"/>
                </a:solidFill>
                <a:latin typeface="Calibri Light" panose="020F0302020204030204"/>
              </a:rPr>
              <a:t>phantoms</a:t>
            </a:r>
            <a:r>
              <a:rPr lang="en-GB" sz="2000" dirty="0" smtClean="0">
                <a:solidFill>
                  <a:srgbClr val="000000"/>
                </a:solidFill>
                <a:latin typeface="Calibri Light" panose="020F0302020204030204"/>
              </a:rPr>
              <a:t>. Different phantoms are used to test different performance features such as lateral and axial resolution, and correctness of distance measurements. Based </a:t>
            </a:r>
            <a:r>
              <a:rPr lang="en-GB" sz="2000" dirty="0">
                <a:solidFill>
                  <a:srgbClr val="000000"/>
                </a:solidFill>
                <a:latin typeface="Calibri Light" panose="020F0302020204030204"/>
              </a:rPr>
              <a:t>of </a:t>
            </a:r>
            <a:r>
              <a:rPr lang="en-GB" sz="2000" dirty="0" smtClean="0">
                <a:solidFill>
                  <a:srgbClr val="000000"/>
                </a:solidFill>
                <a:latin typeface="Calibri Light" panose="020F0302020204030204"/>
              </a:rPr>
              <a:t>the ultrasound image </a:t>
            </a:r>
            <a:r>
              <a:rPr lang="en-GB" sz="2000" dirty="0">
                <a:solidFill>
                  <a:srgbClr val="000000"/>
                </a:solidFill>
                <a:latin typeface="Calibri Light" panose="020F0302020204030204"/>
              </a:rPr>
              <a:t>of </a:t>
            </a:r>
            <a:r>
              <a:rPr lang="en-GB" sz="2000" dirty="0" smtClean="0">
                <a:solidFill>
                  <a:srgbClr val="000000"/>
                </a:solidFill>
                <a:latin typeface="Calibri Light" panose="020F0302020204030204"/>
              </a:rPr>
              <a:t>the phantom, the good performance of the system can be confirmed. Transducers </a:t>
            </a:r>
            <a:r>
              <a:rPr lang="en-GB" sz="2000" dirty="0">
                <a:solidFill>
                  <a:srgbClr val="000000"/>
                </a:solidFill>
                <a:latin typeface="Calibri Light" panose="020F0302020204030204"/>
              </a:rPr>
              <a:t>cannot </a:t>
            </a:r>
            <a:r>
              <a:rPr lang="en-GB" sz="2000" dirty="0" smtClean="0">
                <a:solidFill>
                  <a:srgbClr val="000000"/>
                </a:solidFill>
                <a:latin typeface="Calibri Light" panose="020F0302020204030204"/>
              </a:rPr>
              <a:t>be adjusted with respect to their </a:t>
            </a:r>
            <a:r>
              <a:rPr lang="en-GB" sz="2000" dirty="0">
                <a:solidFill>
                  <a:srgbClr val="000000"/>
                </a:solidFill>
                <a:latin typeface="Calibri Light" panose="020F0302020204030204"/>
              </a:rPr>
              <a:t>image accuracy. If </a:t>
            </a:r>
            <a:r>
              <a:rPr lang="en-GB" sz="2000" dirty="0" smtClean="0">
                <a:solidFill>
                  <a:srgbClr val="000000"/>
                </a:solidFill>
                <a:latin typeface="Calibri Light" panose="020F0302020204030204"/>
              </a:rPr>
              <a:t>the test </a:t>
            </a:r>
            <a:r>
              <a:rPr lang="en-GB" sz="2000" dirty="0">
                <a:solidFill>
                  <a:srgbClr val="000000"/>
                </a:solidFill>
                <a:latin typeface="Calibri Light" panose="020F0302020204030204"/>
              </a:rPr>
              <a:t>result is not acceptable, the </a:t>
            </a:r>
            <a:r>
              <a:rPr lang="en-GB" sz="2000" dirty="0" smtClean="0">
                <a:solidFill>
                  <a:srgbClr val="000000"/>
                </a:solidFill>
                <a:latin typeface="Calibri Light" panose="020F0302020204030204"/>
              </a:rPr>
              <a:t>transducer should be </a:t>
            </a:r>
            <a:r>
              <a:rPr lang="en-GB" sz="2000" dirty="0">
                <a:solidFill>
                  <a:srgbClr val="000000"/>
                </a:solidFill>
                <a:latin typeface="Calibri Light" panose="020F0302020204030204"/>
              </a:rPr>
              <a:t>replaced</a:t>
            </a:r>
            <a:r>
              <a:rPr lang="en-GB" sz="2000" dirty="0" smtClean="0">
                <a:solidFill>
                  <a:srgbClr val="000000"/>
                </a:solidFill>
                <a:latin typeface="Calibri Light" panose="020F0302020204030204"/>
              </a:rPr>
              <a:t>.</a:t>
            </a:r>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l="11670" t="10187" r="19390" b="14221"/>
          <a:stretch/>
        </p:blipFill>
        <p:spPr>
          <a:xfrm>
            <a:off x="366942" y="3200488"/>
            <a:ext cx="2821598" cy="2424812"/>
          </a:xfrm>
          <a:prstGeom prst="rect">
            <a:avLst/>
          </a:prstGeom>
        </p:spPr>
      </p:pic>
      <p:pic>
        <p:nvPicPr>
          <p:cNvPr id="4" name="Afbeelding 3"/>
          <p:cNvPicPr>
            <a:picLocks noChangeAspect="1"/>
          </p:cNvPicPr>
          <p:nvPr/>
        </p:nvPicPr>
        <p:blipFill>
          <a:blip r:embed="rId3"/>
          <a:stretch>
            <a:fillRect/>
          </a:stretch>
        </p:blipFill>
        <p:spPr>
          <a:xfrm>
            <a:off x="3678037" y="3020075"/>
            <a:ext cx="2094365" cy="2521153"/>
          </a:xfrm>
          <a:prstGeom prst="rect">
            <a:avLst/>
          </a:prstGeom>
        </p:spPr>
      </p:pic>
      <p:sp>
        <p:nvSpPr>
          <p:cNvPr id="8" name="Rechthoek 7"/>
          <p:cNvSpPr/>
          <p:nvPr/>
        </p:nvSpPr>
        <p:spPr>
          <a:xfrm>
            <a:off x="691967" y="5668963"/>
            <a:ext cx="1948803" cy="369332"/>
          </a:xfrm>
          <a:prstGeom prst="rect">
            <a:avLst/>
          </a:prstGeom>
        </p:spPr>
        <p:txBody>
          <a:bodyPr wrap="none">
            <a:spAutoFit/>
          </a:bodyPr>
          <a:lstStyle/>
          <a:p>
            <a:r>
              <a:rPr lang="en-GB" b="1" i="1" dirty="0" smtClean="0">
                <a:solidFill>
                  <a:srgbClr val="000000"/>
                </a:solidFill>
                <a:latin typeface="Calibri Light" panose="020F0302020204030204"/>
              </a:rPr>
              <a:t>Phantom (example)</a:t>
            </a:r>
            <a:endParaRPr lang="en-GB" b="1" i="1" dirty="0"/>
          </a:p>
        </p:txBody>
      </p:sp>
      <p:sp>
        <p:nvSpPr>
          <p:cNvPr id="12" name="Rechthoek 11"/>
          <p:cNvSpPr/>
          <p:nvPr/>
        </p:nvSpPr>
        <p:spPr>
          <a:xfrm>
            <a:off x="3454838" y="5668963"/>
            <a:ext cx="2480216" cy="646331"/>
          </a:xfrm>
          <a:prstGeom prst="rect">
            <a:avLst/>
          </a:prstGeom>
        </p:spPr>
        <p:txBody>
          <a:bodyPr wrap="square">
            <a:spAutoFit/>
          </a:bodyPr>
          <a:lstStyle/>
          <a:p>
            <a:pPr algn="ctr"/>
            <a:r>
              <a:rPr lang="en-GB" b="1" i="1" dirty="0" smtClean="0">
                <a:solidFill>
                  <a:srgbClr val="000000"/>
                </a:solidFill>
                <a:latin typeface="Calibri Light" panose="020F0302020204030204"/>
              </a:rPr>
              <a:t>Example of ultrasound image of phantom</a:t>
            </a:r>
          </a:p>
        </p:txBody>
      </p:sp>
      <p:sp>
        <p:nvSpPr>
          <p:cNvPr id="5" name="Rechthoek 4"/>
          <p:cNvSpPr/>
          <p:nvPr/>
        </p:nvSpPr>
        <p:spPr>
          <a:xfrm>
            <a:off x="5899465" y="3007973"/>
            <a:ext cx="5947542" cy="1631216"/>
          </a:xfrm>
          <a:prstGeom prst="rect">
            <a:avLst/>
          </a:prstGeom>
        </p:spPr>
        <p:txBody>
          <a:bodyPr wrap="square">
            <a:spAutoFit/>
          </a:bodyPr>
          <a:lstStyle/>
          <a:p>
            <a:pPr lvl="0"/>
            <a:r>
              <a:rPr lang="en-GB" sz="2000" dirty="0" smtClean="0">
                <a:solidFill>
                  <a:srgbClr val="000000"/>
                </a:solidFill>
                <a:latin typeface="Calibri Light" panose="020F0302020204030204"/>
              </a:rPr>
              <a:t>The </a:t>
            </a:r>
            <a:r>
              <a:rPr lang="en-GB" sz="2000" dirty="0">
                <a:solidFill>
                  <a:srgbClr val="000000"/>
                </a:solidFill>
                <a:latin typeface="Calibri Light" panose="020F0302020204030204"/>
              </a:rPr>
              <a:t>white </a:t>
            </a:r>
            <a:r>
              <a:rPr lang="en-GB" sz="2000" dirty="0" smtClean="0">
                <a:solidFill>
                  <a:srgbClr val="000000"/>
                </a:solidFill>
                <a:latin typeface="Calibri Light" panose="020F0302020204030204"/>
              </a:rPr>
              <a:t>dots in the image </a:t>
            </a:r>
            <a:r>
              <a:rPr lang="en-GB" sz="2000" dirty="0">
                <a:solidFill>
                  <a:srgbClr val="000000"/>
                </a:solidFill>
                <a:latin typeface="Calibri Light" panose="020F0302020204030204"/>
              </a:rPr>
              <a:t>indicate reflectors at these locations in the phantom. </a:t>
            </a:r>
            <a:endParaRPr lang="en-GB" sz="2000" dirty="0" smtClean="0">
              <a:solidFill>
                <a:srgbClr val="000000"/>
              </a:solidFill>
              <a:latin typeface="Calibri Light" panose="020F0302020204030204"/>
            </a:endParaRPr>
          </a:p>
          <a:p>
            <a:pPr lvl="0"/>
            <a:r>
              <a:rPr lang="en-GB" sz="2000" dirty="0" smtClean="0">
                <a:solidFill>
                  <a:srgbClr val="000000"/>
                </a:solidFill>
                <a:latin typeface="Calibri Light" panose="020F0302020204030204"/>
              </a:rPr>
              <a:t>If the </a:t>
            </a:r>
            <a:r>
              <a:rPr lang="en-GB" sz="2000" dirty="0">
                <a:solidFill>
                  <a:srgbClr val="000000"/>
                </a:solidFill>
                <a:latin typeface="Calibri Light" panose="020F0302020204030204"/>
              </a:rPr>
              <a:t>reflections do not show up at the correct </a:t>
            </a:r>
            <a:r>
              <a:rPr lang="en-GB" sz="2000" dirty="0" smtClean="0">
                <a:solidFill>
                  <a:srgbClr val="000000"/>
                </a:solidFill>
                <a:latin typeface="Calibri Light" panose="020F0302020204030204"/>
              </a:rPr>
              <a:t>locations in the image, </a:t>
            </a:r>
            <a:r>
              <a:rPr lang="en-GB" sz="2000" dirty="0">
                <a:solidFill>
                  <a:srgbClr val="000000"/>
                </a:solidFill>
                <a:latin typeface="Calibri Light" panose="020F0302020204030204"/>
              </a:rPr>
              <a:t>something is </a:t>
            </a:r>
            <a:r>
              <a:rPr lang="en-GB" sz="2000" dirty="0" smtClean="0">
                <a:solidFill>
                  <a:srgbClr val="000000"/>
                </a:solidFill>
                <a:latin typeface="Calibri Light" panose="020F0302020204030204"/>
              </a:rPr>
              <a:t>probably wrong with </a:t>
            </a:r>
            <a:r>
              <a:rPr lang="en-GB" sz="2000" dirty="0">
                <a:solidFill>
                  <a:srgbClr val="000000"/>
                </a:solidFill>
                <a:latin typeface="Calibri Light" panose="020F0302020204030204"/>
              </a:rPr>
              <a:t>the </a:t>
            </a:r>
            <a:r>
              <a:rPr lang="en-GB" sz="2000" dirty="0" smtClean="0">
                <a:solidFill>
                  <a:srgbClr val="000000"/>
                </a:solidFill>
                <a:latin typeface="Calibri Light" panose="020F0302020204030204"/>
              </a:rPr>
              <a:t>transducer. </a:t>
            </a:r>
            <a:endParaRPr lang="en-GB" sz="2000" dirty="0">
              <a:solidFill>
                <a:srgbClr val="000000"/>
              </a:solidFill>
            </a:endParaRPr>
          </a:p>
        </p:txBody>
      </p:sp>
      <p:sp>
        <p:nvSpPr>
          <p:cNvPr id="13" name="Rechthoek 12"/>
          <p:cNvSpPr/>
          <p:nvPr/>
        </p:nvSpPr>
        <p:spPr>
          <a:xfrm>
            <a:off x="6522045" y="5155055"/>
            <a:ext cx="5437037" cy="1015663"/>
          </a:xfrm>
          <a:prstGeom prst="rect">
            <a:avLst/>
          </a:prstGeom>
          <a:solidFill>
            <a:schemeClr val="bg2"/>
          </a:solidFill>
          <a:ln>
            <a:solidFill>
              <a:srgbClr val="7030A0"/>
            </a:solidFill>
          </a:ln>
        </p:spPr>
        <p:txBody>
          <a:bodyPr wrap="square">
            <a:spAutoFit/>
          </a:bodyPr>
          <a:lstStyle/>
          <a:p>
            <a:pPr lvl="0" algn="ctr"/>
            <a:r>
              <a:rPr lang="en-GB" sz="2000" dirty="0" smtClean="0">
                <a:solidFill>
                  <a:srgbClr val="000000"/>
                </a:solidFill>
                <a:latin typeface="Calibri Light" panose="020F0302020204030204"/>
              </a:rPr>
              <a:t>Full calibration requires using a range of phantoms to test different aspects of the equipment. </a:t>
            </a:r>
          </a:p>
          <a:p>
            <a:pPr lvl="0" algn="ctr"/>
            <a:r>
              <a:rPr lang="en-GB" sz="2000" dirty="0" smtClean="0">
                <a:solidFill>
                  <a:srgbClr val="000000"/>
                </a:solidFill>
                <a:latin typeface="Calibri Light" panose="020F0302020204030204"/>
              </a:rPr>
              <a:t>Follow the instructions in the service manual. </a:t>
            </a:r>
            <a:endParaRPr lang="en-GB" sz="2000" dirty="0">
              <a:solidFill>
                <a:srgbClr val="000000"/>
              </a:solidFill>
            </a:endParaRPr>
          </a:p>
        </p:txBody>
      </p:sp>
    </p:spTree>
    <p:extLst>
      <p:ext uri="{BB962C8B-B14F-4D97-AF65-F5344CB8AC3E}">
        <p14:creationId xmlns:p14="http://schemas.microsoft.com/office/powerpoint/2010/main" val="942535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3" name="Rechthoek 12"/>
          <p:cNvSpPr/>
          <p:nvPr/>
        </p:nvSpPr>
        <p:spPr>
          <a:xfrm>
            <a:off x="476249" y="1961144"/>
            <a:ext cx="5473176" cy="3170099"/>
          </a:xfrm>
          <a:prstGeom prst="rect">
            <a:avLst/>
          </a:prstGeom>
        </p:spPr>
        <p:txBody>
          <a:bodyPr wrap="square">
            <a:spAutoFit/>
          </a:bodyPr>
          <a:lstStyle/>
          <a:p>
            <a:r>
              <a:rPr lang="en-GB" sz="2000" dirty="0">
                <a:latin typeface="+mj-lt"/>
              </a:rPr>
              <a:t>Ultrasound diagnostic imaging appears to be risk-free when </a:t>
            </a:r>
            <a:r>
              <a:rPr lang="en-GB" sz="2000" dirty="0" smtClean="0">
                <a:latin typeface="+mj-lt"/>
              </a:rPr>
              <a:t>used properly</a:t>
            </a:r>
            <a:r>
              <a:rPr lang="en-GB" sz="2000" dirty="0">
                <a:latin typeface="+mj-lt"/>
              </a:rPr>
              <a:t>. </a:t>
            </a:r>
            <a:endParaRPr lang="en-GB" sz="2000" dirty="0" smtClean="0">
              <a:latin typeface="+mj-lt"/>
            </a:endParaRPr>
          </a:p>
          <a:p>
            <a:endParaRPr lang="en-GB" sz="2000" dirty="0">
              <a:latin typeface="+mj-lt"/>
            </a:endParaRPr>
          </a:p>
          <a:p>
            <a:r>
              <a:rPr lang="en-GB" sz="2000" dirty="0" smtClean="0">
                <a:latin typeface="+mj-lt"/>
              </a:rPr>
              <a:t>Ultrasound </a:t>
            </a:r>
            <a:r>
              <a:rPr lang="en-GB" sz="2000" b="1" dirty="0">
                <a:solidFill>
                  <a:srgbClr val="7030A0"/>
                </a:solidFill>
                <a:latin typeface="+mj-lt"/>
              </a:rPr>
              <a:t>transducers</a:t>
            </a:r>
            <a:r>
              <a:rPr lang="en-GB" sz="2000" dirty="0">
                <a:latin typeface="+mj-lt"/>
              </a:rPr>
              <a:t> should be handled </a:t>
            </a:r>
            <a:r>
              <a:rPr lang="en-GB" sz="2000" dirty="0" smtClean="0">
                <a:latin typeface="+mj-lt"/>
              </a:rPr>
              <a:t>carefully to </a:t>
            </a:r>
            <a:r>
              <a:rPr lang="en-GB" sz="2000" dirty="0">
                <a:latin typeface="+mj-lt"/>
              </a:rPr>
              <a:t>avoid damage. Electromechanical problems, such as </a:t>
            </a:r>
            <a:r>
              <a:rPr lang="en-GB" sz="2000" dirty="0" smtClean="0">
                <a:latin typeface="+mj-lt"/>
              </a:rPr>
              <a:t>cracks in </a:t>
            </a:r>
            <a:r>
              <a:rPr lang="en-GB" sz="2000" dirty="0">
                <a:latin typeface="+mj-lt"/>
              </a:rPr>
              <a:t>piezoelectric elements, can alter beam width </a:t>
            </a:r>
            <a:r>
              <a:rPr lang="en-GB" sz="2000" dirty="0" smtClean="0">
                <a:latin typeface="+mj-lt"/>
              </a:rPr>
              <a:t>or sound pulses, </a:t>
            </a:r>
            <a:r>
              <a:rPr lang="en-GB" sz="2000" dirty="0">
                <a:latin typeface="+mj-lt"/>
              </a:rPr>
              <a:t>thereby affecting </a:t>
            </a:r>
            <a:r>
              <a:rPr lang="en-GB" sz="2000" dirty="0" smtClean="0">
                <a:latin typeface="+mj-lt"/>
              </a:rPr>
              <a:t>resolution</a:t>
            </a:r>
            <a:r>
              <a:rPr lang="en-GB" sz="2000" dirty="0">
                <a:latin typeface="+mj-lt"/>
              </a:rPr>
              <a:t>. </a:t>
            </a:r>
            <a:r>
              <a:rPr lang="en-GB" sz="2000" dirty="0" smtClean="0">
                <a:latin typeface="+mj-lt"/>
              </a:rPr>
              <a:t>Errors in </a:t>
            </a:r>
            <a:r>
              <a:rPr lang="en-GB" sz="2000" dirty="0">
                <a:latin typeface="+mj-lt"/>
              </a:rPr>
              <a:t>distance measurements </a:t>
            </a:r>
            <a:r>
              <a:rPr lang="en-GB" sz="2000" dirty="0" smtClean="0">
                <a:latin typeface="+mj-lt"/>
              </a:rPr>
              <a:t>from the images can </a:t>
            </a:r>
            <a:r>
              <a:rPr lang="en-GB" sz="2000" dirty="0">
                <a:latin typeface="+mj-lt"/>
              </a:rPr>
              <a:t>cause incorrect </a:t>
            </a:r>
            <a:r>
              <a:rPr lang="en-GB" sz="2000" dirty="0" smtClean="0">
                <a:latin typeface="+mj-lt"/>
              </a:rPr>
              <a:t>calculations and thus an incorrect diagnosis.</a:t>
            </a:r>
            <a:endParaRPr lang="en-GB" sz="2000" dirty="0">
              <a:latin typeface="+mj-lt"/>
            </a:endParaRPr>
          </a:p>
        </p:txBody>
      </p:sp>
      <p:pic>
        <p:nvPicPr>
          <p:cNvPr id="3" name="Afbeelding 2"/>
          <p:cNvPicPr>
            <a:picLocks noChangeAspect="1"/>
          </p:cNvPicPr>
          <p:nvPr/>
        </p:nvPicPr>
        <p:blipFill>
          <a:blip r:embed="rId2"/>
          <a:stretch>
            <a:fillRect/>
          </a:stretch>
        </p:blipFill>
        <p:spPr>
          <a:xfrm>
            <a:off x="6469321" y="1636348"/>
            <a:ext cx="4933083" cy="3779714"/>
          </a:xfrm>
          <a:prstGeom prst="rect">
            <a:avLst/>
          </a:prstGeom>
        </p:spPr>
      </p:pic>
    </p:spTree>
    <p:extLst>
      <p:ext uri="{BB962C8B-B14F-4D97-AF65-F5344CB8AC3E}">
        <p14:creationId xmlns:p14="http://schemas.microsoft.com/office/powerpoint/2010/main" val="1559048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4070270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applications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Medical Imaging</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40154"/>
            <a:ext cx="8113725" cy="4468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99968" y="160626"/>
            <a:ext cx="2403315" cy="3840649"/>
          </a:xfrm>
          <a:prstGeom prst="rect">
            <a:avLst/>
          </a:prstGeom>
        </p:spPr>
      </p:pic>
      <p:sp>
        <p:nvSpPr>
          <p:cNvPr id="9" name="Rechthoek 8"/>
          <p:cNvSpPr/>
          <p:nvPr/>
        </p:nvSpPr>
        <p:spPr>
          <a:xfrm>
            <a:off x="467704" y="1389310"/>
            <a:ext cx="7787297" cy="2631490"/>
          </a:xfrm>
          <a:prstGeom prst="rect">
            <a:avLst/>
          </a:prstGeom>
        </p:spPr>
        <p:txBody>
          <a:bodyPr wrap="square">
            <a:spAutoFit/>
          </a:bodyPr>
          <a:lstStyle/>
          <a:p>
            <a:pPr lvl="0">
              <a:spcAft>
                <a:spcPts val="600"/>
              </a:spcAft>
            </a:pPr>
            <a:r>
              <a:rPr lang="en-GB" sz="2000" dirty="0" smtClean="0">
                <a:solidFill>
                  <a:srgbClr val="000000"/>
                </a:solidFill>
                <a:latin typeface="Calibri Light" panose="020F0302020204030204"/>
              </a:rPr>
              <a:t>Ultrasound is routinely applied in many parts of the body and for many applications, including </a:t>
            </a:r>
          </a:p>
          <a:p>
            <a:pPr marL="285750" lvl="0" indent="-285750">
              <a:spcAft>
                <a:spcPts val="600"/>
              </a:spcAft>
              <a:buFont typeface="Arial" panose="020B0604020202020204" pitchFamily="34" charset="0"/>
              <a:buChar char="•"/>
            </a:pPr>
            <a:r>
              <a:rPr lang="en-GB" sz="2000" dirty="0" smtClean="0">
                <a:solidFill>
                  <a:srgbClr val="000000"/>
                </a:solidFill>
                <a:latin typeface="Calibri Light" panose="020F0302020204030204"/>
              </a:rPr>
              <a:t>gynaecology and neonatology</a:t>
            </a:r>
          </a:p>
          <a:p>
            <a:pPr marL="285750" lvl="0" indent="-285750">
              <a:spcAft>
                <a:spcPts val="600"/>
              </a:spcAft>
              <a:buFont typeface="Arial" panose="020B0604020202020204" pitchFamily="34" charset="0"/>
              <a:buChar char="•"/>
            </a:pPr>
            <a:r>
              <a:rPr lang="en-GB" sz="2000" dirty="0">
                <a:solidFill>
                  <a:srgbClr val="000000"/>
                </a:solidFill>
                <a:latin typeface="Calibri Light" panose="020F0302020204030204"/>
              </a:rPr>
              <a:t>cardiology, to detect ventricular size and heart valve anomalies</a:t>
            </a:r>
          </a:p>
          <a:p>
            <a:pPr marL="285750" lvl="0" indent="-285750">
              <a:spcAft>
                <a:spcPts val="600"/>
              </a:spcAft>
              <a:buFont typeface="Arial" panose="020B0604020202020204" pitchFamily="34" charset="0"/>
              <a:buChar char="•"/>
            </a:pPr>
            <a:r>
              <a:rPr lang="en-GB" sz="2000" dirty="0" smtClean="0">
                <a:solidFill>
                  <a:srgbClr val="000000"/>
                </a:solidFill>
                <a:latin typeface="Calibri Light" panose="020F0302020204030204"/>
              </a:rPr>
              <a:t>neurology for blood flow assessment</a:t>
            </a:r>
          </a:p>
          <a:p>
            <a:pPr marL="285750" lvl="0" indent="-285750">
              <a:spcAft>
                <a:spcPts val="600"/>
              </a:spcAft>
              <a:buFont typeface="Arial" panose="020B0604020202020204" pitchFamily="34" charset="0"/>
              <a:buChar char="•"/>
            </a:pPr>
            <a:r>
              <a:rPr lang="en-GB" sz="2000" dirty="0" smtClean="0">
                <a:solidFill>
                  <a:srgbClr val="000000"/>
                </a:solidFill>
                <a:latin typeface="Calibri Light" panose="020F0302020204030204"/>
              </a:rPr>
              <a:t>nephrology (kidney, bladder)</a:t>
            </a:r>
          </a:p>
          <a:p>
            <a:pPr lvl="0">
              <a:spcAft>
                <a:spcPts val="600"/>
              </a:spcAft>
            </a:pPr>
            <a:r>
              <a:rPr lang="en-GB" sz="2000" dirty="0" smtClean="0">
                <a:solidFill>
                  <a:srgbClr val="000000"/>
                </a:solidFill>
                <a:latin typeface="Calibri Light" panose="020F0302020204030204"/>
              </a:rPr>
              <a:t>Ultrasound systems can deliver static or dynamic images (e.g. heart valves)</a:t>
            </a:r>
            <a:endParaRPr lang="en-GB" sz="2000" dirty="0">
              <a:solidFill>
                <a:srgbClr val="000000"/>
              </a:solidFill>
              <a:latin typeface="Calibri Light" panose="020F0302020204030204"/>
            </a:endParaRPr>
          </a:p>
        </p:txBody>
      </p:sp>
      <p:pic>
        <p:nvPicPr>
          <p:cNvPr id="5" name="Afbeelding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0299" y="4163924"/>
            <a:ext cx="1574800" cy="1670413"/>
          </a:xfrm>
          <a:prstGeom prst="rect">
            <a:avLst/>
          </a:prstGeom>
        </p:spPr>
      </p:pic>
      <p:sp>
        <p:nvSpPr>
          <p:cNvPr id="12" name="Rechthoek 11"/>
          <p:cNvSpPr/>
          <p:nvPr/>
        </p:nvSpPr>
        <p:spPr>
          <a:xfrm>
            <a:off x="839340" y="5726519"/>
            <a:ext cx="1555759" cy="646331"/>
          </a:xfrm>
          <a:prstGeom prst="rect">
            <a:avLst/>
          </a:prstGeom>
        </p:spPr>
        <p:txBody>
          <a:bodyPr wrap="square">
            <a:spAutoFit/>
          </a:bodyPr>
          <a:lstStyle/>
          <a:p>
            <a:pPr lvl="0" algn="ctr"/>
            <a:r>
              <a:rPr lang="en-GB" b="1" i="1" dirty="0" smtClean="0">
                <a:solidFill>
                  <a:srgbClr val="000000"/>
                </a:solidFill>
                <a:latin typeface="+mj-lt"/>
              </a:rPr>
              <a:t>bladder with </a:t>
            </a:r>
          </a:p>
          <a:p>
            <a:pPr lvl="0" algn="ctr"/>
            <a:r>
              <a:rPr lang="en-GB" b="1" i="1" dirty="0" smtClean="0">
                <a:solidFill>
                  <a:srgbClr val="000000"/>
                </a:solidFill>
                <a:latin typeface="+mj-lt"/>
              </a:rPr>
              <a:t>cancer</a:t>
            </a:r>
            <a:endParaRPr lang="en-GB" b="1" i="1" dirty="0">
              <a:solidFill>
                <a:srgbClr val="000000"/>
              </a:solidFill>
              <a:latin typeface="+mj-lt"/>
            </a:endParaRPr>
          </a:p>
        </p:txBody>
      </p:sp>
      <p:pic>
        <p:nvPicPr>
          <p:cNvPr id="7" name="Afbeelding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4575" y="4163924"/>
            <a:ext cx="2215436" cy="1634992"/>
          </a:xfrm>
          <a:prstGeom prst="rect">
            <a:avLst/>
          </a:prstGeom>
        </p:spPr>
      </p:pic>
      <p:sp>
        <p:nvSpPr>
          <p:cNvPr id="13" name="Rechthoek 12"/>
          <p:cNvSpPr/>
          <p:nvPr/>
        </p:nvSpPr>
        <p:spPr>
          <a:xfrm>
            <a:off x="2481137" y="5834337"/>
            <a:ext cx="2214143" cy="369332"/>
          </a:xfrm>
          <a:prstGeom prst="rect">
            <a:avLst/>
          </a:prstGeom>
        </p:spPr>
        <p:txBody>
          <a:bodyPr wrap="square">
            <a:spAutoFit/>
          </a:bodyPr>
          <a:lstStyle/>
          <a:p>
            <a:pPr lvl="0" algn="ctr"/>
            <a:r>
              <a:rPr lang="en-GB" b="1" i="1" dirty="0" smtClean="0">
                <a:solidFill>
                  <a:srgbClr val="000000"/>
                </a:solidFill>
                <a:latin typeface="+mj-lt"/>
              </a:rPr>
              <a:t>kidney  with cancer</a:t>
            </a:r>
            <a:endParaRPr lang="en-GB" b="1" i="1" dirty="0">
              <a:solidFill>
                <a:srgbClr val="000000"/>
              </a:solidFill>
              <a:latin typeface="+mj-lt"/>
            </a:endParaRPr>
          </a:p>
        </p:txBody>
      </p:sp>
      <p:pic>
        <p:nvPicPr>
          <p:cNvPr id="8" name="Afbeelding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95340" y="4166560"/>
            <a:ext cx="1459235" cy="1632356"/>
          </a:xfrm>
          <a:prstGeom prst="rect">
            <a:avLst/>
          </a:prstGeom>
        </p:spPr>
      </p:pic>
      <p:sp>
        <p:nvSpPr>
          <p:cNvPr id="16" name="Rechthoek 15"/>
          <p:cNvSpPr/>
          <p:nvPr/>
        </p:nvSpPr>
        <p:spPr>
          <a:xfrm>
            <a:off x="4895340" y="5860581"/>
            <a:ext cx="1459235" cy="369332"/>
          </a:xfrm>
          <a:prstGeom prst="rect">
            <a:avLst/>
          </a:prstGeom>
        </p:spPr>
        <p:txBody>
          <a:bodyPr wrap="square">
            <a:spAutoFit/>
          </a:bodyPr>
          <a:lstStyle/>
          <a:p>
            <a:pPr lvl="0" algn="ctr"/>
            <a:r>
              <a:rPr lang="en-GB" b="1" i="1" dirty="0" smtClean="0">
                <a:solidFill>
                  <a:srgbClr val="000000"/>
                </a:solidFill>
                <a:latin typeface="+mj-lt"/>
              </a:rPr>
              <a:t>blood vessels</a:t>
            </a:r>
            <a:endParaRPr lang="en-GB" b="1" i="1" dirty="0">
              <a:solidFill>
                <a:srgbClr val="000000"/>
              </a:solidFill>
              <a:latin typeface="+mj-lt"/>
            </a:endParaRPr>
          </a:p>
        </p:txBody>
      </p:sp>
      <p:pic>
        <p:nvPicPr>
          <p:cNvPr id="13314" name="Picture 2" descr="https://upload.wikimedia.org/wikipedia/commons/5/59/Ultrasound_of_human_heart_apical_4-cahmber_view.gif"/>
          <p:cNvPicPr>
            <a:picLocks noChangeAspect="1" noChangeArrowheads="1" noCrop="1"/>
          </p:cNvPicPr>
          <p:nvPr/>
        </p:nvPicPr>
        <p:blipFill>
          <a:blip r:embed="rId6">
            <a:extLst>
              <a:ext uri="{28A0092B-C50C-407E-A947-70E740481C1C}">
                <a14:useLocalDpi xmlns:a14="http://schemas.microsoft.com/office/drawing/2010/main"/>
              </a:ext>
            </a:extLst>
          </a:blip>
          <a:srcRect/>
          <a:stretch>
            <a:fillRect/>
          </a:stretch>
        </p:blipFill>
        <p:spPr bwMode="auto">
          <a:xfrm>
            <a:off x="6519903" y="4163924"/>
            <a:ext cx="2195237" cy="1646429"/>
          </a:xfrm>
          <a:prstGeom prst="rect">
            <a:avLst/>
          </a:prstGeom>
          <a:noFill/>
          <a:extLst>
            <a:ext uri="{909E8E84-426E-40DD-AFC4-6F175D3DCCD1}">
              <a14:hiddenFill xmlns:a14="http://schemas.microsoft.com/office/drawing/2010/main">
                <a:solidFill>
                  <a:srgbClr val="FFFFFF"/>
                </a:solidFill>
              </a14:hiddenFill>
            </a:ext>
          </a:extLst>
        </p:spPr>
      </p:pic>
      <p:sp>
        <p:nvSpPr>
          <p:cNvPr id="18" name="Rechthoek 17"/>
          <p:cNvSpPr/>
          <p:nvPr/>
        </p:nvSpPr>
        <p:spPr>
          <a:xfrm>
            <a:off x="6775048" y="5844385"/>
            <a:ext cx="1459235" cy="369332"/>
          </a:xfrm>
          <a:prstGeom prst="rect">
            <a:avLst/>
          </a:prstGeom>
        </p:spPr>
        <p:txBody>
          <a:bodyPr wrap="square">
            <a:spAutoFit/>
          </a:bodyPr>
          <a:lstStyle/>
          <a:p>
            <a:pPr lvl="0" algn="ctr"/>
            <a:r>
              <a:rPr lang="en-GB" b="1" i="1" dirty="0" smtClean="0">
                <a:solidFill>
                  <a:srgbClr val="000000"/>
                </a:solidFill>
                <a:latin typeface="+mj-lt"/>
              </a:rPr>
              <a:t>heart valves</a:t>
            </a:r>
            <a:endParaRPr lang="en-GB" b="1" i="1" dirty="0">
              <a:solidFill>
                <a:srgbClr val="000000"/>
              </a:solidFill>
              <a:latin typeface="+mj-lt"/>
            </a:endParaRPr>
          </a:p>
        </p:txBody>
      </p:sp>
      <p:grpSp>
        <p:nvGrpSpPr>
          <p:cNvPr id="19" name="Groep 18"/>
          <p:cNvGrpSpPr/>
          <p:nvPr/>
        </p:nvGrpSpPr>
        <p:grpSpPr>
          <a:xfrm>
            <a:off x="8581429" y="4151840"/>
            <a:ext cx="2469261" cy="2221010"/>
            <a:chOff x="8196771" y="3783558"/>
            <a:chExt cx="2469261" cy="2221010"/>
          </a:xfrm>
        </p:grpSpPr>
        <p:pic>
          <p:nvPicPr>
            <p:cNvPr id="20" name="Afbeelding 1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537087" y="3783558"/>
              <a:ext cx="1835210" cy="1647076"/>
            </a:xfrm>
            <a:prstGeom prst="rect">
              <a:avLst/>
            </a:prstGeom>
          </p:spPr>
        </p:pic>
        <p:sp>
          <p:nvSpPr>
            <p:cNvPr id="21" name="Rechthoek 20"/>
            <p:cNvSpPr/>
            <p:nvPr/>
          </p:nvSpPr>
          <p:spPr>
            <a:xfrm>
              <a:off x="8196771" y="5358237"/>
              <a:ext cx="2469261" cy="646331"/>
            </a:xfrm>
            <a:prstGeom prst="rect">
              <a:avLst/>
            </a:prstGeom>
          </p:spPr>
          <p:txBody>
            <a:bodyPr wrap="square">
              <a:spAutoFit/>
            </a:bodyPr>
            <a:lstStyle/>
            <a:p>
              <a:pPr lvl="0" algn="ctr"/>
              <a:r>
                <a:rPr lang="en-GB" b="1" i="1" dirty="0" smtClean="0">
                  <a:solidFill>
                    <a:srgbClr val="000000"/>
                  </a:solidFill>
                  <a:latin typeface="+mj-lt"/>
                </a:rPr>
                <a:t>liver with cirrhosis </a:t>
              </a:r>
            </a:p>
            <a:p>
              <a:pPr lvl="0" algn="ctr"/>
              <a:r>
                <a:rPr lang="en-GB" b="1" i="1" dirty="0" smtClean="0">
                  <a:solidFill>
                    <a:srgbClr val="000000"/>
                  </a:solidFill>
                  <a:latin typeface="+mj-lt"/>
                </a:rPr>
                <a:t>(too much alcohol)</a:t>
              </a:r>
              <a:endParaRPr lang="en-GB" b="1" i="1" dirty="0">
                <a:solidFill>
                  <a:srgbClr val="000000"/>
                </a:solidFill>
                <a:latin typeface="+mj-lt"/>
              </a:endParaRPr>
            </a:p>
          </p:txBody>
        </p:sp>
      </p:grpSp>
    </p:spTree>
    <p:extLst>
      <p:ext uri="{BB962C8B-B14F-4D97-AF65-F5344CB8AC3E}">
        <p14:creationId xmlns:p14="http://schemas.microsoft.com/office/powerpoint/2010/main" val="323970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Principles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Tekstvak 3"/>
          <p:cNvSpPr txBox="1"/>
          <p:nvPr/>
        </p:nvSpPr>
        <p:spPr>
          <a:xfrm>
            <a:off x="1434656" y="1955824"/>
            <a:ext cx="5954116" cy="1631216"/>
          </a:xfrm>
          <a:prstGeom prst="rect">
            <a:avLst/>
          </a:prstGeom>
          <a:noFill/>
        </p:spPr>
        <p:txBody>
          <a:bodyPr wrap="square" rtlCol="0">
            <a:spAutoFit/>
          </a:bodyPr>
          <a:lstStyle/>
          <a:p>
            <a:r>
              <a:rPr lang="en-GB" sz="2000" dirty="0" smtClean="0">
                <a:latin typeface="+mj-lt"/>
              </a:rPr>
              <a:t>Advantages </a:t>
            </a:r>
            <a:r>
              <a:rPr lang="en-GB" sz="2000" dirty="0">
                <a:latin typeface="+mj-lt"/>
              </a:rPr>
              <a:t>include: </a:t>
            </a:r>
            <a:endParaRPr lang="en-GB" sz="2000" dirty="0" smtClean="0">
              <a:latin typeface="+mj-lt"/>
            </a:endParaRPr>
          </a:p>
          <a:p>
            <a:pPr marL="800100" lvl="1" indent="-342900">
              <a:buFont typeface="Arial" panose="020B0604020202020204" pitchFamily="34" charset="0"/>
              <a:buChar char="•"/>
            </a:pPr>
            <a:r>
              <a:rPr lang="en-GB" sz="2000" dirty="0" smtClean="0">
                <a:latin typeface="+mj-lt"/>
              </a:rPr>
              <a:t>It </a:t>
            </a:r>
            <a:r>
              <a:rPr lang="en-GB" sz="2000" dirty="0">
                <a:latin typeface="+mj-lt"/>
              </a:rPr>
              <a:t>provides images in </a:t>
            </a:r>
            <a:r>
              <a:rPr lang="en-GB" sz="2000" b="1" dirty="0" smtClean="0">
                <a:solidFill>
                  <a:srgbClr val="7030A0"/>
                </a:solidFill>
                <a:latin typeface="+mj-lt"/>
              </a:rPr>
              <a:t>real-time</a:t>
            </a:r>
            <a:r>
              <a:rPr lang="en-GB" sz="2000" dirty="0">
                <a:latin typeface="+mj-lt"/>
              </a:rPr>
              <a:t> </a:t>
            </a:r>
            <a:r>
              <a:rPr lang="en-GB" sz="2000" dirty="0" smtClean="0">
                <a:latin typeface="+mj-lt"/>
              </a:rPr>
              <a:t>(still and video),</a:t>
            </a:r>
          </a:p>
          <a:p>
            <a:pPr marL="800100" lvl="1" indent="-342900">
              <a:buFont typeface="Arial" panose="020B0604020202020204" pitchFamily="34" charset="0"/>
              <a:buChar char="•"/>
            </a:pPr>
            <a:r>
              <a:rPr lang="en-GB" sz="2000" dirty="0" smtClean="0">
                <a:latin typeface="+mj-lt"/>
              </a:rPr>
              <a:t>it </a:t>
            </a:r>
            <a:r>
              <a:rPr lang="en-GB" sz="2000" dirty="0">
                <a:latin typeface="+mj-lt"/>
              </a:rPr>
              <a:t>is portable and </a:t>
            </a:r>
            <a:r>
              <a:rPr lang="en-GB" sz="2000" dirty="0" smtClean="0">
                <a:latin typeface="+mj-lt"/>
              </a:rPr>
              <a:t>can </a:t>
            </a:r>
            <a:r>
              <a:rPr lang="en-GB" sz="2000" dirty="0">
                <a:latin typeface="+mj-lt"/>
              </a:rPr>
              <a:t>be brought to the </a:t>
            </a:r>
            <a:r>
              <a:rPr lang="en-GB" sz="2000" b="1" dirty="0">
                <a:solidFill>
                  <a:srgbClr val="7030A0"/>
                </a:solidFill>
                <a:latin typeface="+mj-lt"/>
              </a:rPr>
              <a:t>bedside</a:t>
            </a:r>
            <a:r>
              <a:rPr lang="en-GB" sz="2000" dirty="0">
                <a:latin typeface="+mj-lt"/>
              </a:rPr>
              <a:t>, </a:t>
            </a:r>
            <a:endParaRPr lang="en-GB" sz="2000" dirty="0" smtClean="0">
              <a:latin typeface="+mj-lt"/>
            </a:endParaRPr>
          </a:p>
          <a:p>
            <a:pPr marL="800100" lvl="1" indent="-342900">
              <a:buFont typeface="Arial" panose="020B0604020202020204" pitchFamily="34" charset="0"/>
              <a:buChar char="•"/>
            </a:pPr>
            <a:r>
              <a:rPr lang="en-GB" sz="2000" dirty="0" smtClean="0">
                <a:latin typeface="+mj-lt"/>
              </a:rPr>
              <a:t>it </a:t>
            </a:r>
            <a:r>
              <a:rPr lang="en-GB" sz="2000" dirty="0">
                <a:latin typeface="+mj-lt"/>
              </a:rPr>
              <a:t>is substantially </a:t>
            </a:r>
            <a:r>
              <a:rPr lang="en-GB" sz="2000" b="1" dirty="0">
                <a:solidFill>
                  <a:srgbClr val="7030A0"/>
                </a:solidFill>
                <a:latin typeface="+mj-lt"/>
              </a:rPr>
              <a:t>lower in cost</a:t>
            </a:r>
            <a:r>
              <a:rPr lang="en-GB" sz="2000" dirty="0">
                <a:latin typeface="+mj-lt"/>
              </a:rPr>
              <a:t>, </a:t>
            </a:r>
            <a:endParaRPr lang="en-GB" sz="2000" dirty="0" smtClean="0">
              <a:latin typeface="+mj-lt"/>
            </a:endParaRPr>
          </a:p>
          <a:p>
            <a:pPr marL="800100" lvl="1" indent="-342900">
              <a:buFont typeface="Arial" panose="020B0604020202020204" pitchFamily="34" charset="0"/>
              <a:buChar char="•"/>
            </a:pPr>
            <a:r>
              <a:rPr lang="en-GB" sz="2000" dirty="0" smtClean="0">
                <a:latin typeface="+mj-lt"/>
              </a:rPr>
              <a:t>it </a:t>
            </a:r>
            <a:r>
              <a:rPr lang="en-GB" sz="2000" dirty="0">
                <a:latin typeface="+mj-lt"/>
              </a:rPr>
              <a:t>does </a:t>
            </a:r>
            <a:r>
              <a:rPr lang="en-GB" sz="2000" b="1" dirty="0">
                <a:solidFill>
                  <a:srgbClr val="7030A0"/>
                </a:solidFill>
                <a:latin typeface="+mj-lt"/>
              </a:rPr>
              <a:t>not use harmful ionizing radiation</a:t>
            </a:r>
            <a:r>
              <a:rPr lang="en-GB" sz="2000" dirty="0">
                <a:latin typeface="+mj-lt"/>
              </a:rPr>
              <a:t>. </a:t>
            </a:r>
            <a:endParaRPr lang="en-GB" sz="2000" dirty="0" smtClean="0">
              <a:latin typeface="+mj-lt"/>
            </a:endParaRPr>
          </a:p>
        </p:txBody>
      </p:sp>
      <p:sp>
        <p:nvSpPr>
          <p:cNvPr id="5" name="Rechthoek 4"/>
          <p:cNvSpPr/>
          <p:nvPr/>
        </p:nvSpPr>
        <p:spPr>
          <a:xfrm>
            <a:off x="1434656" y="4032183"/>
            <a:ext cx="6476892" cy="1631216"/>
          </a:xfrm>
          <a:prstGeom prst="rect">
            <a:avLst/>
          </a:prstGeom>
        </p:spPr>
        <p:txBody>
          <a:bodyPr wrap="square">
            <a:spAutoFit/>
          </a:bodyPr>
          <a:lstStyle/>
          <a:p>
            <a:pPr lvl="0"/>
            <a:r>
              <a:rPr lang="en-GB" sz="2000" dirty="0">
                <a:solidFill>
                  <a:srgbClr val="000000"/>
                </a:solidFill>
                <a:latin typeface="Calibri Light" panose="020F0302020204030204"/>
              </a:rPr>
              <a:t>Drawbacks </a:t>
            </a:r>
            <a:r>
              <a:rPr lang="en-GB" sz="2000" dirty="0" smtClean="0">
                <a:solidFill>
                  <a:srgbClr val="000000"/>
                </a:solidFill>
                <a:latin typeface="Calibri Light" panose="020F0302020204030204"/>
              </a:rPr>
              <a:t>include: </a:t>
            </a:r>
            <a:endParaRPr lang="en-GB" sz="2000" dirty="0">
              <a:solidFill>
                <a:srgbClr val="000000"/>
              </a:solidFill>
              <a:latin typeface="Calibri Light" panose="020F0302020204030204"/>
            </a:endParaRPr>
          </a:p>
          <a:p>
            <a:pPr marL="800100" lvl="1" indent="-342900">
              <a:buFont typeface="Arial" panose="020B0604020202020204" pitchFamily="34" charset="0"/>
              <a:buChar char="•"/>
            </a:pPr>
            <a:r>
              <a:rPr lang="en-GB" sz="2000" dirty="0">
                <a:solidFill>
                  <a:srgbClr val="000000"/>
                </a:solidFill>
                <a:latin typeface="Calibri Light" panose="020F0302020204030204"/>
              </a:rPr>
              <a:t>various </a:t>
            </a:r>
            <a:r>
              <a:rPr lang="en-GB" sz="2000" b="1" dirty="0">
                <a:solidFill>
                  <a:srgbClr val="7030A0"/>
                </a:solidFill>
                <a:latin typeface="Calibri Light" panose="020F0302020204030204"/>
              </a:rPr>
              <a:t>limits </a:t>
            </a:r>
            <a:r>
              <a:rPr lang="en-GB" sz="2000" dirty="0">
                <a:solidFill>
                  <a:srgbClr val="000000"/>
                </a:solidFill>
                <a:latin typeface="Calibri Light" panose="020F0302020204030204"/>
              </a:rPr>
              <a:t>on its </a:t>
            </a:r>
            <a:r>
              <a:rPr lang="en-GB" sz="2000" b="1" dirty="0">
                <a:solidFill>
                  <a:srgbClr val="7030A0"/>
                </a:solidFill>
                <a:latin typeface="Calibri Light" panose="020F0302020204030204"/>
              </a:rPr>
              <a:t>field of view </a:t>
            </a:r>
            <a:r>
              <a:rPr lang="en-GB" sz="2000" dirty="0">
                <a:solidFill>
                  <a:srgbClr val="000000"/>
                </a:solidFill>
                <a:latin typeface="Calibri Light" panose="020F0302020204030204"/>
              </a:rPr>
              <a:t>including </a:t>
            </a:r>
          </a:p>
          <a:p>
            <a:pPr marL="1257300" lvl="2" indent="-342900">
              <a:buFont typeface="Courier New" panose="02070309020205020404" pitchFamily="49" charset="0"/>
              <a:buChar char="o"/>
            </a:pPr>
            <a:r>
              <a:rPr lang="en-GB" sz="2000" dirty="0">
                <a:solidFill>
                  <a:srgbClr val="000000"/>
                </a:solidFill>
                <a:latin typeface="Calibri Light" panose="020F0302020204030204"/>
              </a:rPr>
              <a:t>patient cooperation and </a:t>
            </a:r>
            <a:r>
              <a:rPr lang="en-GB" sz="2000" dirty="0" smtClean="0">
                <a:solidFill>
                  <a:srgbClr val="000000"/>
                </a:solidFill>
                <a:latin typeface="Calibri Light" panose="020F0302020204030204"/>
              </a:rPr>
              <a:t>physique (obese), </a:t>
            </a:r>
            <a:endParaRPr lang="en-GB" sz="2000" dirty="0">
              <a:solidFill>
                <a:srgbClr val="000000"/>
              </a:solidFill>
              <a:latin typeface="Calibri Light" panose="020F0302020204030204"/>
            </a:endParaRPr>
          </a:p>
          <a:p>
            <a:pPr marL="1257300" lvl="2" indent="-342900">
              <a:buFont typeface="Courier New" panose="02070309020205020404" pitchFamily="49" charset="0"/>
              <a:buChar char="o"/>
            </a:pPr>
            <a:r>
              <a:rPr lang="en-GB" sz="2000" dirty="0">
                <a:solidFill>
                  <a:srgbClr val="000000"/>
                </a:solidFill>
                <a:latin typeface="Calibri Light" panose="020F0302020204030204"/>
              </a:rPr>
              <a:t>difficulty imaging structures behind bone and air, </a:t>
            </a:r>
          </a:p>
          <a:p>
            <a:pPr marL="800100" lvl="1" indent="-342900">
              <a:buFont typeface="Arial" panose="020B0604020202020204" pitchFamily="34" charset="0"/>
              <a:buChar char="•"/>
            </a:pPr>
            <a:r>
              <a:rPr lang="en-GB" sz="2000" dirty="0">
                <a:solidFill>
                  <a:srgbClr val="000000"/>
                </a:solidFill>
                <a:latin typeface="Calibri Light" panose="020F0302020204030204"/>
              </a:rPr>
              <a:t>and its dependence on a </a:t>
            </a:r>
            <a:r>
              <a:rPr lang="en-GB" sz="2000" b="1" dirty="0">
                <a:solidFill>
                  <a:srgbClr val="7030A0"/>
                </a:solidFill>
                <a:latin typeface="Calibri Light" panose="020F0302020204030204"/>
              </a:rPr>
              <a:t>skilled operator</a:t>
            </a:r>
            <a:r>
              <a:rPr lang="en-GB" sz="2000" dirty="0">
                <a:solidFill>
                  <a:srgbClr val="000000"/>
                </a:solidFill>
                <a:latin typeface="Calibri Light" panose="020F0302020204030204"/>
              </a:rPr>
              <a:t>.</a:t>
            </a:r>
          </a:p>
        </p:txBody>
      </p:sp>
      <p:sp>
        <p:nvSpPr>
          <p:cNvPr id="7" name="Rechthoek 6"/>
          <p:cNvSpPr/>
          <p:nvPr/>
        </p:nvSpPr>
        <p:spPr>
          <a:xfrm>
            <a:off x="476248" y="1393870"/>
            <a:ext cx="10926155" cy="400110"/>
          </a:xfrm>
          <a:prstGeom prst="rect">
            <a:avLst/>
          </a:prstGeom>
        </p:spPr>
        <p:txBody>
          <a:bodyPr wrap="square">
            <a:spAutoFit/>
          </a:bodyPr>
          <a:lstStyle/>
          <a:p>
            <a:pPr lvl="0"/>
            <a:r>
              <a:rPr lang="en-GB" sz="2000" dirty="0">
                <a:solidFill>
                  <a:srgbClr val="000000"/>
                </a:solidFill>
                <a:latin typeface="Calibri Light" panose="020F0302020204030204"/>
              </a:rPr>
              <a:t>Compared to other prominent methods of medical imaging, ultrasound has several (dis-</a:t>
            </a:r>
            <a:r>
              <a:rPr lang="en-GB" sz="2000" dirty="0" smtClean="0">
                <a:solidFill>
                  <a:srgbClr val="000000"/>
                </a:solidFill>
                <a:latin typeface="Calibri Light" panose="020F0302020204030204"/>
              </a:rPr>
              <a:t>)advantages</a:t>
            </a:r>
            <a:r>
              <a:rPr lang="en-GB" sz="2000" dirty="0">
                <a:solidFill>
                  <a:srgbClr val="000000"/>
                </a:solidFill>
                <a:latin typeface="Calibri Light" panose="020F0302020204030204"/>
              </a:rPr>
              <a:t>. </a:t>
            </a:r>
          </a:p>
        </p:txBody>
      </p:sp>
      <p:pic>
        <p:nvPicPr>
          <p:cNvPr id="3" name="Afbeelding 2"/>
          <p:cNvPicPr>
            <a:picLocks noChangeAspect="1"/>
          </p:cNvPicPr>
          <p:nvPr/>
        </p:nvPicPr>
        <p:blipFill>
          <a:blip r:embed="rId2"/>
          <a:stretch>
            <a:fillRect/>
          </a:stretch>
        </p:blipFill>
        <p:spPr>
          <a:xfrm>
            <a:off x="8485624" y="2064074"/>
            <a:ext cx="2163417" cy="3936217"/>
          </a:xfrm>
          <a:prstGeom prst="rect">
            <a:avLst/>
          </a:prstGeom>
        </p:spPr>
      </p:pic>
    </p:spTree>
    <p:extLst>
      <p:ext uri="{BB962C8B-B14F-4D97-AF65-F5344CB8AC3E}">
        <p14:creationId xmlns:p14="http://schemas.microsoft.com/office/powerpoint/2010/main" val="1564927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673846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Systems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l="12342" t="26578" r="54541" b="26307"/>
          <a:stretch/>
        </p:blipFill>
        <p:spPr>
          <a:xfrm>
            <a:off x="412130" y="1386334"/>
            <a:ext cx="4501514" cy="3602173"/>
          </a:xfrm>
          <a:prstGeom prst="rect">
            <a:avLst/>
          </a:prstGeom>
        </p:spPr>
      </p:pic>
      <p:sp>
        <p:nvSpPr>
          <p:cNvPr id="7" name="Tekstvak 6"/>
          <p:cNvSpPr txBox="1"/>
          <p:nvPr/>
        </p:nvSpPr>
        <p:spPr>
          <a:xfrm>
            <a:off x="7706948" y="1424909"/>
            <a:ext cx="4198792" cy="4939814"/>
          </a:xfrm>
          <a:prstGeom prst="rect">
            <a:avLst/>
          </a:prstGeom>
          <a:noFill/>
        </p:spPr>
        <p:txBody>
          <a:bodyPr wrap="square" rtlCol="0">
            <a:spAutoFit/>
          </a:bodyPr>
          <a:lstStyle/>
          <a:p>
            <a:pPr>
              <a:spcAft>
                <a:spcPts val="600"/>
              </a:spcAft>
            </a:pPr>
            <a:r>
              <a:rPr lang="en-GB" sz="2000" dirty="0" smtClean="0">
                <a:latin typeface="+mj-lt"/>
              </a:rPr>
              <a:t>A large variety of ultrasound systems is on the market. </a:t>
            </a:r>
          </a:p>
          <a:p>
            <a:pPr>
              <a:spcAft>
                <a:spcPts val="600"/>
              </a:spcAft>
            </a:pPr>
            <a:r>
              <a:rPr lang="en-GB" sz="2000" b="1" dirty="0" smtClean="0">
                <a:solidFill>
                  <a:srgbClr val="7030A0"/>
                </a:solidFill>
                <a:latin typeface="+mj-lt"/>
              </a:rPr>
              <a:t>Specialized</a:t>
            </a:r>
            <a:r>
              <a:rPr lang="en-GB" sz="2000" dirty="0" smtClean="0">
                <a:latin typeface="+mj-lt"/>
              </a:rPr>
              <a:t> ultrasound systems are available per application domain, e.g. cardiovascular, gynaecological. </a:t>
            </a:r>
          </a:p>
          <a:p>
            <a:pPr>
              <a:spcAft>
                <a:spcPts val="600"/>
              </a:spcAft>
            </a:pPr>
            <a:endParaRPr lang="en-GB" sz="1400" dirty="0">
              <a:latin typeface="+mj-lt"/>
            </a:endParaRPr>
          </a:p>
          <a:p>
            <a:r>
              <a:rPr lang="en-GB" sz="2000" b="1" dirty="0" smtClean="0">
                <a:solidFill>
                  <a:srgbClr val="7030A0"/>
                </a:solidFill>
                <a:latin typeface="+mj-lt"/>
              </a:rPr>
              <a:t>General purpose </a:t>
            </a:r>
            <a:r>
              <a:rPr lang="en-GB" sz="2000" dirty="0" smtClean="0">
                <a:latin typeface="+mj-lt"/>
              </a:rPr>
              <a:t>ultrasound systems may differ in:  </a:t>
            </a:r>
          </a:p>
          <a:p>
            <a:pPr marL="461963" indent="-342900">
              <a:buFont typeface="Arial" panose="020B0604020202020204" pitchFamily="34" charset="0"/>
              <a:buChar char="•"/>
            </a:pPr>
            <a:r>
              <a:rPr lang="en-GB" sz="2000" dirty="0" smtClean="0">
                <a:latin typeface="+mj-lt"/>
              </a:rPr>
              <a:t>different transducers</a:t>
            </a:r>
          </a:p>
          <a:p>
            <a:pPr marL="461963" indent="-342900">
              <a:buFont typeface="Arial" panose="020B0604020202020204" pitchFamily="34" charset="0"/>
              <a:buChar char="•"/>
            </a:pPr>
            <a:r>
              <a:rPr lang="en-GB" sz="2000" dirty="0" smtClean="0">
                <a:latin typeface="+mj-lt"/>
              </a:rPr>
              <a:t>color Doppler ultrasound</a:t>
            </a:r>
          </a:p>
          <a:p>
            <a:pPr marL="461963" indent="-342900">
              <a:buFont typeface="Arial" panose="020B0604020202020204" pitchFamily="34" charset="0"/>
              <a:buChar char="•"/>
            </a:pPr>
            <a:r>
              <a:rPr lang="en-GB" sz="2000" dirty="0" smtClean="0">
                <a:latin typeface="+mj-lt"/>
              </a:rPr>
              <a:t>3D-imaging capability</a:t>
            </a:r>
          </a:p>
          <a:p>
            <a:pPr marL="461963" indent="-342900">
              <a:buFont typeface="Arial" panose="020B0604020202020204" pitchFamily="34" charset="0"/>
              <a:buChar char="•"/>
            </a:pPr>
            <a:r>
              <a:rPr lang="en-GB" sz="2000" dirty="0" smtClean="0">
                <a:latin typeface="+mj-lt"/>
              </a:rPr>
              <a:t>portability</a:t>
            </a:r>
          </a:p>
          <a:p>
            <a:pPr marL="461963" indent="-342900">
              <a:buFont typeface="Arial" panose="020B0604020202020204" pitchFamily="34" charset="0"/>
              <a:buChar char="•"/>
            </a:pPr>
            <a:r>
              <a:rPr lang="en-GB" sz="2000" dirty="0" smtClean="0">
                <a:latin typeface="+mj-lt"/>
              </a:rPr>
              <a:t>post processing functions</a:t>
            </a:r>
          </a:p>
          <a:p>
            <a:pPr marL="461963" indent="-342900">
              <a:buFont typeface="Arial" panose="020B0604020202020204" pitchFamily="34" charset="0"/>
              <a:buChar char="•"/>
            </a:pPr>
            <a:r>
              <a:rPr lang="en-GB" sz="2000" dirty="0" smtClean="0">
                <a:latin typeface="+mj-lt"/>
              </a:rPr>
              <a:t>networking capability</a:t>
            </a:r>
          </a:p>
          <a:p>
            <a:pPr marL="461963" indent="-342900">
              <a:buFont typeface="Arial" panose="020B0604020202020204" pitchFamily="34" charset="0"/>
              <a:buChar char="•"/>
            </a:pPr>
            <a:r>
              <a:rPr lang="en-GB" sz="2000" dirty="0" smtClean="0">
                <a:latin typeface="+mj-lt"/>
              </a:rPr>
              <a:t>….</a:t>
            </a:r>
            <a:endParaRPr lang="en-GB" sz="2000" dirty="0">
              <a:latin typeface="+mj-lt"/>
            </a:endParaRPr>
          </a:p>
        </p:txBody>
      </p:sp>
      <p:pic>
        <p:nvPicPr>
          <p:cNvPr id="8" name="Afbeelding 7"/>
          <p:cNvPicPr>
            <a:picLocks noChangeAspect="1"/>
          </p:cNvPicPr>
          <p:nvPr/>
        </p:nvPicPr>
        <p:blipFill rotWithShape="1">
          <a:blip r:embed="rId3"/>
          <a:srcRect l="68704" t="25541"/>
          <a:stretch/>
        </p:blipFill>
        <p:spPr>
          <a:xfrm>
            <a:off x="5208452" y="1952296"/>
            <a:ext cx="2325812" cy="2546601"/>
          </a:xfrm>
          <a:prstGeom prst="rect">
            <a:avLst/>
          </a:prstGeom>
        </p:spPr>
      </p:pic>
      <p:sp>
        <p:nvSpPr>
          <p:cNvPr id="10" name="Rechthoek 9"/>
          <p:cNvSpPr/>
          <p:nvPr/>
        </p:nvSpPr>
        <p:spPr>
          <a:xfrm>
            <a:off x="590586" y="4650749"/>
            <a:ext cx="1813317" cy="400110"/>
          </a:xfrm>
          <a:prstGeom prst="rect">
            <a:avLst/>
          </a:prstGeom>
        </p:spPr>
        <p:txBody>
          <a:bodyPr wrap="none">
            <a:spAutoFit/>
          </a:bodyPr>
          <a:lstStyle/>
          <a:p>
            <a:r>
              <a:rPr lang="en-GB" sz="2000" b="1" i="1" dirty="0" smtClean="0">
                <a:solidFill>
                  <a:srgbClr val="000000"/>
                </a:solidFill>
                <a:latin typeface="Calibri Light" panose="020F0302020204030204"/>
              </a:rPr>
              <a:t>High end model</a:t>
            </a:r>
            <a:endParaRPr lang="en-GB" b="1" i="1" dirty="0"/>
          </a:p>
        </p:txBody>
      </p:sp>
      <p:sp>
        <p:nvSpPr>
          <p:cNvPr id="16" name="Rechthoek 15"/>
          <p:cNvSpPr/>
          <p:nvPr/>
        </p:nvSpPr>
        <p:spPr>
          <a:xfrm>
            <a:off x="5453234" y="4502259"/>
            <a:ext cx="1714124" cy="400110"/>
          </a:xfrm>
          <a:prstGeom prst="rect">
            <a:avLst/>
          </a:prstGeom>
        </p:spPr>
        <p:txBody>
          <a:bodyPr wrap="none">
            <a:spAutoFit/>
          </a:bodyPr>
          <a:lstStyle/>
          <a:p>
            <a:r>
              <a:rPr lang="en-GB" sz="2000" b="1" i="1" dirty="0" smtClean="0">
                <a:solidFill>
                  <a:srgbClr val="000000"/>
                </a:solidFill>
                <a:latin typeface="Calibri Light" panose="020F0302020204030204"/>
              </a:rPr>
              <a:t>Portable model</a:t>
            </a:r>
            <a:endParaRPr lang="en-GB" b="1" i="1" dirty="0"/>
          </a:p>
        </p:txBody>
      </p:sp>
      <p:sp>
        <p:nvSpPr>
          <p:cNvPr id="17" name="Rechthoek 16"/>
          <p:cNvSpPr/>
          <p:nvPr/>
        </p:nvSpPr>
        <p:spPr>
          <a:xfrm>
            <a:off x="2918830" y="5032774"/>
            <a:ext cx="2305503" cy="400110"/>
          </a:xfrm>
          <a:prstGeom prst="rect">
            <a:avLst/>
          </a:prstGeom>
        </p:spPr>
        <p:txBody>
          <a:bodyPr wrap="none">
            <a:spAutoFit/>
          </a:bodyPr>
          <a:lstStyle/>
          <a:p>
            <a:r>
              <a:rPr lang="en-GB" sz="2000" b="1" i="1" dirty="0" smtClean="0">
                <a:solidFill>
                  <a:srgbClr val="000000"/>
                </a:solidFill>
                <a:latin typeface="Calibri Light" panose="020F0302020204030204"/>
              </a:rPr>
              <a:t>Black &amp; white model</a:t>
            </a:r>
            <a:endParaRPr lang="en-GB" b="1" i="1" dirty="0"/>
          </a:p>
        </p:txBody>
      </p:sp>
      <p:sp>
        <p:nvSpPr>
          <p:cNvPr id="12" name="Rechthoek 11"/>
          <p:cNvSpPr/>
          <p:nvPr/>
        </p:nvSpPr>
        <p:spPr>
          <a:xfrm>
            <a:off x="675311" y="5541615"/>
            <a:ext cx="6340342" cy="707886"/>
          </a:xfrm>
          <a:prstGeom prst="rect">
            <a:avLst/>
          </a:prstGeom>
        </p:spPr>
        <p:txBody>
          <a:bodyPr wrap="square">
            <a:spAutoFit/>
          </a:bodyPr>
          <a:lstStyle/>
          <a:p>
            <a:r>
              <a:rPr lang="en-GB" sz="2000" dirty="0" smtClean="0">
                <a:latin typeface="+mj-lt"/>
              </a:rPr>
              <a:t>Market prices of ultrasound systems are in the range of USD 20,000 </a:t>
            </a:r>
            <a:r>
              <a:rPr lang="en-GB" sz="2000" dirty="0">
                <a:latin typeface="+mj-lt"/>
              </a:rPr>
              <a:t>-</a:t>
            </a:r>
            <a:r>
              <a:rPr lang="en-GB" sz="2000" dirty="0" smtClean="0">
                <a:latin typeface="+mj-lt"/>
              </a:rPr>
              <a:t> 300,000</a:t>
            </a:r>
            <a:r>
              <a:rPr lang="en-GB" sz="2000" dirty="0">
                <a:latin typeface="+mj-lt"/>
              </a:rPr>
              <a:t>, depending on system </a:t>
            </a:r>
            <a:r>
              <a:rPr lang="en-GB" sz="2000" dirty="0" smtClean="0">
                <a:latin typeface="+mj-lt"/>
              </a:rPr>
              <a:t>configuration.</a:t>
            </a:r>
            <a:endParaRPr lang="en-GB" sz="2000" dirty="0">
              <a:latin typeface="+mj-lt"/>
            </a:endParaRPr>
          </a:p>
        </p:txBody>
      </p:sp>
    </p:spTree>
    <p:extLst>
      <p:ext uri="{BB962C8B-B14F-4D97-AF65-F5344CB8AC3E}">
        <p14:creationId xmlns:p14="http://schemas.microsoft.com/office/powerpoint/2010/main" val="3423901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7" name="Afbeelding 6"/>
          <p:cNvPicPr>
            <a:picLocks noChangeAspect="1"/>
          </p:cNvPicPr>
          <p:nvPr/>
        </p:nvPicPr>
        <p:blipFill rotWithShape="1">
          <a:blip r:embed="rId2"/>
          <a:srcRect l="14174" t="7745" r="11748" b="8124"/>
          <a:stretch/>
        </p:blipFill>
        <p:spPr>
          <a:xfrm>
            <a:off x="2427975" y="1365808"/>
            <a:ext cx="5827026" cy="4968580"/>
          </a:xfrm>
          <a:prstGeom prst="rect">
            <a:avLst/>
          </a:prstGeom>
        </p:spPr>
      </p:pic>
    </p:spTree>
    <p:extLst>
      <p:ext uri="{BB962C8B-B14F-4D97-AF65-F5344CB8AC3E}">
        <p14:creationId xmlns:p14="http://schemas.microsoft.com/office/powerpoint/2010/main" val="3898851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Portable ultrasound system (examples)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Tekstvak 4"/>
          <p:cNvSpPr txBox="1"/>
          <p:nvPr/>
        </p:nvSpPr>
        <p:spPr>
          <a:xfrm>
            <a:off x="1481084" y="5434674"/>
            <a:ext cx="3589646" cy="707886"/>
          </a:xfrm>
          <a:prstGeom prst="rect">
            <a:avLst/>
          </a:prstGeom>
          <a:noFill/>
        </p:spPr>
        <p:txBody>
          <a:bodyPr wrap="square" rtlCol="0">
            <a:spAutoFit/>
          </a:bodyPr>
          <a:lstStyle/>
          <a:p>
            <a:pPr algn="ctr">
              <a:spcAft>
                <a:spcPts val="600"/>
              </a:spcAft>
            </a:pPr>
            <a:r>
              <a:rPr lang="en-GB" sz="2000" dirty="0" smtClean="0">
                <a:latin typeface="+mj-lt"/>
              </a:rPr>
              <a:t>portable ultrasound system with four transducers </a:t>
            </a:r>
            <a:endParaRPr lang="en-GB" sz="2000" dirty="0">
              <a:latin typeface="+mj-lt"/>
            </a:endParaRPr>
          </a:p>
        </p:txBody>
      </p:sp>
      <p:pic>
        <p:nvPicPr>
          <p:cNvPr id="4" name="Afbeelding 3"/>
          <p:cNvPicPr>
            <a:picLocks noChangeAspect="1"/>
          </p:cNvPicPr>
          <p:nvPr/>
        </p:nvPicPr>
        <p:blipFill rotWithShape="1">
          <a:blip r:embed="rId2"/>
          <a:srcRect l="7838" t="4859" r="1604" b="14430"/>
          <a:stretch/>
        </p:blipFill>
        <p:spPr>
          <a:xfrm>
            <a:off x="476250" y="1474273"/>
            <a:ext cx="5636112" cy="3767454"/>
          </a:xfrm>
          <a:prstGeom prst="rect">
            <a:avLst/>
          </a:prstGeom>
        </p:spPr>
      </p:pic>
      <p:pic>
        <p:nvPicPr>
          <p:cNvPr id="7" name="Afbeelding 6"/>
          <p:cNvPicPr>
            <a:picLocks noChangeAspect="1"/>
          </p:cNvPicPr>
          <p:nvPr/>
        </p:nvPicPr>
        <p:blipFill>
          <a:blip r:embed="rId3"/>
          <a:stretch>
            <a:fillRect/>
          </a:stretch>
        </p:blipFill>
        <p:spPr>
          <a:xfrm>
            <a:off x="7699328" y="1474273"/>
            <a:ext cx="3414149" cy="3726299"/>
          </a:xfrm>
          <a:prstGeom prst="rect">
            <a:avLst/>
          </a:prstGeom>
        </p:spPr>
      </p:pic>
      <p:sp>
        <p:nvSpPr>
          <p:cNvPr id="12" name="Tekstvak 11"/>
          <p:cNvSpPr txBox="1"/>
          <p:nvPr/>
        </p:nvSpPr>
        <p:spPr>
          <a:xfrm>
            <a:off x="8053704" y="5434674"/>
            <a:ext cx="2878901" cy="707886"/>
          </a:xfrm>
          <a:prstGeom prst="rect">
            <a:avLst/>
          </a:prstGeom>
          <a:noFill/>
        </p:spPr>
        <p:txBody>
          <a:bodyPr wrap="square" rtlCol="0">
            <a:spAutoFit/>
          </a:bodyPr>
          <a:lstStyle/>
          <a:p>
            <a:pPr algn="ctr">
              <a:spcAft>
                <a:spcPts val="600"/>
              </a:spcAft>
            </a:pPr>
            <a:r>
              <a:rPr lang="en-GB" sz="2000" dirty="0" smtClean="0">
                <a:latin typeface="+mj-lt"/>
              </a:rPr>
              <a:t>ultrasound system on smart phone</a:t>
            </a:r>
            <a:endParaRPr lang="en-GB" sz="2000" dirty="0">
              <a:latin typeface="+mj-lt"/>
            </a:endParaRPr>
          </a:p>
        </p:txBody>
      </p:sp>
    </p:spTree>
    <p:extLst>
      <p:ext uri="{BB962C8B-B14F-4D97-AF65-F5344CB8AC3E}">
        <p14:creationId xmlns:p14="http://schemas.microsoft.com/office/powerpoint/2010/main" val="2775743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User Interface (example)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a:blip r:embed="rId2"/>
          <a:stretch>
            <a:fillRect/>
          </a:stretch>
        </p:blipFill>
        <p:spPr>
          <a:xfrm>
            <a:off x="467704" y="1520965"/>
            <a:ext cx="3522995" cy="4688396"/>
          </a:xfrm>
          <a:prstGeom prst="rect">
            <a:avLst/>
          </a:prstGeom>
        </p:spPr>
      </p:pic>
      <p:sp>
        <p:nvSpPr>
          <p:cNvPr id="5" name="Tekstvak 4"/>
          <p:cNvSpPr txBox="1"/>
          <p:nvPr/>
        </p:nvSpPr>
        <p:spPr>
          <a:xfrm>
            <a:off x="4639954" y="2493245"/>
            <a:ext cx="6762450" cy="2400657"/>
          </a:xfrm>
          <a:prstGeom prst="rect">
            <a:avLst/>
          </a:prstGeom>
          <a:noFill/>
        </p:spPr>
        <p:txBody>
          <a:bodyPr wrap="square" rtlCol="0">
            <a:spAutoFit/>
          </a:bodyPr>
          <a:lstStyle/>
          <a:p>
            <a:pPr>
              <a:spcAft>
                <a:spcPts val="600"/>
              </a:spcAft>
            </a:pPr>
            <a:r>
              <a:rPr lang="en-GB" sz="2000" dirty="0" smtClean="0">
                <a:latin typeface="+mj-lt"/>
              </a:rPr>
              <a:t>The user interfaces are operated partly via screen menus (graphic user interface or GUI), partly via direct buttons - for frequently used functions.  </a:t>
            </a:r>
          </a:p>
          <a:p>
            <a:pPr>
              <a:spcAft>
                <a:spcPts val="600"/>
              </a:spcAft>
            </a:pPr>
            <a:r>
              <a:rPr lang="en-GB" sz="2000" dirty="0" smtClean="0">
                <a:latin typeface="+mj-lt"/>
              </a:rPr>
              <a:t>A (black) tracker ball is used as pointing device, because of the lack of a flat surface for mouse operation. </a:t>
            </a:r>
          </a:p>
          <a:p>
            <a:pPr>
              <a:spcAft>
                <a:spcPts val="600"/>
              </a:spcAft>
            </a:pPr>
            <a:r>
              <a:rPr lang="en-GB" sz="2000" dirty="0" smtClean="0">
                <a:latin typeface="+mj-lt"/>
              </a:rPr>
              <a:t>3 ultrasound transducers for different applications are visible on the right side. </a:t>
            </a:r>
            <a:endParaRPr lang="en-GB" sz="2000" dirty="0">
              <a:latin typeface="+mj-lt"/>
            </a:endParaRPr>
          </a:p>
        </p:txBody>
      </p:sp>
    </p:spTree>
    <p:extLst>
      <p:ext uri="{BB962C8B-B14F-4D97-AF65-F5344CB8AC3E}">
        <p14:creationId xmlns:p14="http://schemas.microsoft.com/office/powerpoint/2010/main" val="1125999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a:off x="485571" y="1208376"/>
            <a:ext cx="274927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5" name="Afbeelding 4"/>
          <p:cNvPicPr>
            <a:picLocks noChangeAspect="1"/>
          </p:cNvPicPr>
          <p:nvPr/>
        </p:nvPicPr>
        <p:blipFill rotWithShape="1">
          <a:blip r:embed="rId2"/>
          <a:srcRect b="11043"/>
          <a:stretch/>
        </p:blipFill>
        <p:spPr>
          <a:xfrm>
            <a:off x="3850292" y="191475"/>
            <a:ext cx="8077101" cy="6118889"/>
          </a:xfrm>
          <a:prstGeom prst="rect">
            <a:avLst/>
          </a:prstGeom>
        </p:spPr>
      </p:pic>
      <p:pic>
        <p:nvPicPr>
          <p:cNvPr id="12" name="Afbeelding 11"/>
          <p:cNvPicPr>
            <a:picLocks noChangeAspect="1"/>
          </p:cNvPicPr>
          <p:nvPr/>
        </p:nvPicPr>
        <p:blipFill rotWithShape="1">
          <a:blip r:embed="rId3"/>
          <a:srcRect l="83039" t="89217"/>
          <a:stretch/>
        </p:blipFill>
        <p:spPr>
          <a:xfrm>
            <a:off x="476249" y="5254355"/>
            <a:ext cx="1765848" cy="955526"/>
          </a:xfrm>
          <a:prstGeom prst="rect">
            <a:avLst/>
          </a:prstGeom>
        </p:spPr>
      </p:pic>
      <p:sp>
        <p:nvSpPr>
          <p:cNvPr id="17" name="Rechthoek 16"/>
          <p:cNvSpPr/>
          <p:nvPr/>
        </p:nvSpPr>
        <p:spPr>
          <a:xfrm>
            <a:off x="416547" y="1602191"/>
            <a:ext cx="3144986" cy="3170099"/>
          </a:xfrm>
          <a:prstGeom prst="rect">
            <a:avLst/>
          </a:prstGeom>
        </p:spPr>
        <p:txBody>
          <a:bodyPr wrap="square">
            <a:spAutoFit/>
          </a:bodyPr>
          <a:lstStyle/>
          <a:p>
            <a:r>
              <a:rPr lang="en-GB" sz="2000" dirty="0" smtClean="0">
                <a:latin typeface="+mj-lt"/>
              </a:rPr>
              <a:t>Typical components</a:t>
            </a:r>
          </a:p>
          <a:p>
            <a:pPr marL="341313" indent="-230188">
              <a:buFont typeface="Arial" panose="020B0604020202020204" pitchFamily="34" charset="0"/>
              <a:buChar char="•"/>
            </a:pPr>
            <a:r>
              <a:rPr lang="en-GB" sz="2000" dirty="0" smtClean="0">
                <a:latin typeface="+mj-lt"/>
              </a:rPr>
              <a:t>a beam former,</a:t>
            </a:r>
          </a:p>
          <a:p>
            <a:pPr marL="341313" indent="-230188">
              <a:buFont typeface="Arial" panose="020B0604020202020204" pitchFamily="34" charset="0"/>
              <a:buChar char="•"/>
            </a:pPr>
            <a:r>
              <a:rPr lang="en-GB" sz="2000" dirty="0" smtClean="0">
                <a:latin typeface="+mj-lt"/>
              </a:rPr>
              <a:t>a </a:t>
            </a:r>
            <a:r>
              <a:rPr lang="en-GB" sz="2000" dirty="0">
                <a:latin typeface="+mj-lt"/>
              </a:rPr>
              <a:t>central processing unit, </a:t>
            </a:r>
            <a:endParaRPr lang="en-GB" sz="2000" dirty="0" smtClean="0">
              <a:latin typeface="+mj-lt"/>
            </a:endParaRPr>
          </a:p>
          <a:p>
            <a:pPr marL="341313" indent="-230188">
              <a:buFont typeface="Arial" panose="020B0604020202020204" pitchFamily="34" charset="0"/>
              <a:buChar char="•"/>
            </a:pPr>
            <a:r>
              <a:rPr lang="en-GB" sz="2000" dirty="0" smtClean="0">
                <a:latin typeface="+mj-lt"/>
              </a:rPr>
              <a:t>a </a:t>
            </a:r>
            <a:r>
              <a:rPr lang="en-GB" sz="2000" dirty="0">
                <a:latin typeface="+mj-lt"/>
              </a:rPr>
              <a:t>user interface </a:t>
            </a:r>
            <a:r>
              <a:rPr lang="en-GB" sz="2000" dirty="0" smtClean="0">
                <a:latin typeface="+mj-lt"/>
              </a:rPr>
              <a:t>(e.g. keyboard</a:t>
            </a:r>
            <a:r>
              <a:rPr lang="en-GB" sz="2000" dirty="0">
                <a:latin typeface="+mj-lt"/>
              </a:rPr>
              <a:t>, </a:t>
            </a:r>
            <a:r>
              <a:rPr lang="en-GB" sz="2000" dirty="0" smtClean="0">
                <a:latin typeface="+mj-lt"/>
              </a:rPr>
              <a:t>control panel</a:t>
            </a:r>
            <a:r>
              <a:rPr lang="en-GB" sz="2000" dirty="0">
                <a:latin typeface="+mj-lt"/>
              </a:rPr>
              <a:t>, </a:t>
            </a:r>
            <a:r>
              <a:rPr lang="en-GB" sz="2000" dirty="0" smtClean="0">
                <a:latin typeface="+mj-lt"/>
              </a:rPr>
              <a:t>mouse), </a:t>
            </a:r>
          </a:p>
          <a:p>
            <a:pPr marL="341313" indent="-230188">
              <a:buFont typeface="Arial" panose="020B0604020202020204" pitchFamily="34" charset="0"/>
              <a:buChar char="•"/>
            </a:pPr>
            <a:r>
              <a:rPr lang="en-GB" sz="2000" dirty="0" smtClean="0">
                <a:latin typeface="+mj-lt"/>
              </a:rPr>
              <a:t>several transducers, </a:t>
            </a:r>
          </a:p>
          <a:p>
            <a:pPr marL="341313" indent="-230188">
              <a:buFont typeface="Arial" panose="020B0604020202020204" pitchFamily="34" charset="0"/>
              <a:buChar char="•"/>
            </a:pPr>
            <a:r>
              <a:rPr lang="en-GB" sz="2000" dirty="0" smtClean="0">
                <a:latin typeface="+mj-lt"/>
              </a:rPr>
              <a:t>one or </a:t>
            </a:r>
            <a:r>
              <a:rPr lang="en-GB" sz="2000" dirty="0">
                <a:latin typeface="+mj-lt"/>
              </a:rPr>
              <a:t>more </a:t>
            </a:r>
            <a:r>
              <a:rPr lang="en-GB" sz="2000" dirty="0" smtClean="0">
                <a:latin typeface="+mj-lt"/>
              </a:rPr>
              <a:t>displays</a:t>
            </a:r>
            <a:r>
              <a:rPr lang="en-GB" sz="2000" dirty="0">
                <a:latin typeface="+mj-lt"/>
              </a:rPr>
              <a:t>, </a:t>
            </a:r>
            <a:endParaRPr lang="en-GB" sz="2000" dirty="0" smtClean="0">
              <a:latin typeface="+mj-lt"/>
            </a:endParaRPr>
          </a:p>
          <a:p>
            <a:pPr marL="341313" indent="-230188">
              <a:buFont typeface="Arial" panose="020B0604020202020204" pitchFamily="34" charset="0"/>
              <a:buChar char="•"/>
            </a:pPr>
            <a:r>
              <a:rPr lang="en-GB" sz="2000" dirty="0" smtClean="0">
                <a:latin typeface="+mj-lt"/>
              </a:rPr>
              <a:t>a recording device,</a:t>
            </a:r>
          </a:p>
          <a:p>
            <a:pPr marL="341313" indent="-230188">
              <a:buFont typeface="Arial" panose="020B0604020202020204" pitchFamily="34" charset="0"/>
              <a:buChar char="•"/>
            </a:pPr>
            <a:r>
              <a:rPr lang="en-GB" sz="2000" dirty="0" smtClean="0">
                <a:latin typeface="+mj-lt"/>
              </a:rPr>
              <a:t>a power </a:t>
            </a:r>
            <a:r>
              <a:rPr lang="en-GB" sz="2000" dirty="0">
                <a:latin typeface="+mj-lt"/>
              </a:rPr>
              <a:t>system.</a:t>
            </a:r>
          </a:p>
        </p:txBody>
      </p:sp>
    </p:spTree>
    <p:extLst>
      <p:ext uri="{BB962C8B-B14F-4D97-AF65-F5344CB8AC3E}">
        <p14:creationId xmlns:p14="http://schemas.microsoft.com/office/powerpoint/2010/main" val="51695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a:srcRect t="11673" b="6871"/>
          <a:stretch/>
        </p:blipFill>
        <p:spPr>
          <a:xfrm>
            <a:off x="7096689" y="3695232"/>
            <a:ext cx="4408673" cy="2394070"/>
          </a:xfrm>
          <a:prstGeom prst="rect">
            <a:avLst/>
          </a:prstGeom>
        </p:spPr>
      </p:pic>
      <p:pic>
        <p:nvPicPr>
          <p:cNvPr id="4" name="Afbeelding 3"/>
          <p:cNvPicPr>
            <a:picLocks noChangeAspect="1"/>
          </p:cNvPicPr>
          <p:nvPr/>
        </p:nvPicPr>
        <p:blipFill>
          <a:blip r:embed="rId3"/>
          <a:stretch>
            <a:fillRect/>
          </a:stretch>
        </p:blipFill>
        <p:spPr>
          <a:xfrm>
            <a:off x="476248" y="1468800"/>
            <a:ext cx="6188171" cy="4620501"/>
          </a:xfrm>
          <a:prstGeom prst="rect">
            <a:avLst/>
          </a:prstGeom>
        </p:spPr>
      </p:pic>
      <p:sp>
        <p:nvSpPr>
          <p:cNvPr id="5" name="Tekstvak 4"/>
          <p:cNvSpPr txBox="1"/>
          <p:nvPr/>
        </p:nvSpPr>
        <p:spPr>
          <a:xfrm>
            <a:off x="6842928" y="1436256"/>
            <a:ext cx="4662435" cy="1938992"/>
          </a:xfrm>
          <a:prstGeom prst="rect">
            <a:avLst/>
          </a:prstGeom>
          <a:noFill/>
        </p:spPr>
        <p:txBody>
          <a:bodyPr wrap="square" rtlCol="0">
            <a:spAutoFit/>
          </a:bodyPr>
          <a:lstStyle/>
          <a:p>
            <a:pPr algn="ctr"/>
            <a:r>
              <a:rPr lang="en-GB" sz="2000" dirty="0" smtClean="0">
                <a:latin typeface="+mj-lt"/>
              </a:rPr>
              <a:t>A high end ultrasound system contains a lot of electronics. Repair cannot be undertaken without guidance of a service manual. The most common problem, next to user and power issues, is poor connections of the PCBs in their connectors/slots. </a:t>
            </a:r>
            <a:endParaRPr lang="en-GB" sz="2000" dirty="0">
              <a:latin typeface="+mj-lt"/>
            </a:endParaRPr>
          </a:p>
        </p:txBody>
      </p:sp>
    </p:spTree>
    <p:extLst>
      <p:ext uri="{BB962C8B-B14F-4D97-AF65-F5344CB8AC3E}">
        <p14:creationId xmlns:p14="http://schemas.microsoft.com/office/powerpoint/2010/main" val="1697651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5023</TotalTime>
  <Words>1147</Words>
  <Application>Microsoft Office PowerPoint</Application>
  <PresentationFormat>Widescreen</PresentationFormat>
  <Paragraphs>201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Times New Roman</vt:lpstr>
      <vt:lpstr>Terugblik</vt:lpstr>
      <vt:lpstr>Ultrasound machine</vt:lpstr>
      <vt:lpstr>Ultrasound applications</vt:lpstr>
      <vt:lpstr>Use </vt:lpstr>
      <vt:lpstr>Ultrasound Systems</vt:lpstr>
      <vt:lpstr>Construction</vt:lpstr>
      <vt:lpstr>Portable ultrasound system (examples)</vt:lpstr>
      <vt:lpstr>User Interface (example)</vt:lpstr>
      <vt:lpstr>Construction</vt:lpstr>
      <vt:lpstr>Construction</vt:lpstr>
      <vt:lpstr>Ultrasound Transmitter and Receiver</vt:lpstr>
      <vt:lpstr>Ultrasound Transmitter and Receiver</vt:lpstr>
      <vt:lpstr>Corrective Maintenance Highlights</vt:lpstr>
      <vt:lpstr>Preventive Maintenance: Daily &amp; Weekly care</vt:lpstr>
      <vt:lpstr>Preventive Maintenance Checklist: BMET</vt:lpstr>
      <vt:lpstr>Calibration</vt:lpstr>
      <vt:lpstr>Safety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300</cp:revision>
  <dcterms:created xsi:type="dcterms:W3CDTF">2014-11-03T16:21:19Z</dcterms:created>
  <dcterms:modified xsi:type="dcterms:W3CDTF">2020-03-18T14:25:56Z</dcterms:modified>
</cp:coreProperties>
</file>